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44F75-3E6A-4018-9234-1DD2FDD12C7A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E4B3-AF37-4928-8FCF-240D5466EAE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388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47108" name="Espace réservé du numéro de diapositive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1DEFA5-28E5-42E0-82AC-F16F4ABEA170}" type="slidenum">
              <a:rPr lang="fr-FR" altLang="fr-FR" sz="1200">
                <a:latin typeface="Times New Roman" panose="02020603050405020304" pitchFamily="18" charset="0"/>
              </a:rPr>
              <a:pPr algn="r" eaLnBrk="1" hangingPunct="1"/>
              <a:t>2</a:t>
            </a:fld>
            <a:endParaRPr lang="fr-FR" altLang="fr-FR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654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6324" name="Espace réservé du numéro de diapositive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A565468-4655-46EF-B68E-EBAA52CF5778}" type="slidenum">
              <a:rPr lang="fr-FR" altLang="fr-FR" sz="1200">
                <a:latin typeface="Times New Roman" panose="02020603050405020304" pitchFamily="18" charset="0"/>
              </a:rPr>
              <a:pPr algn="r" eaLnBrk="1" hangingPunct="1"/>
              <a:t>12</a:t>
            </a:fld>
            <a:endParaRPr lang="fr-FR" altLang="fr-FR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31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7348" name="Espace réservé du numéro de diapositive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923653E-EF53-4476-944D-254E3F3562BF}" type="slidenum">
              <a:rPr lang="fr-FR" altLang="fr-FR" sz="1200">
                <a:latin typeface="Times New Roman" panose="02020603050405020304" pitchFamily="18" charset="0"/>
              </a:rPr>
              <a:pPr algn="r" eaLnBrk="1" hangingPunct="1"/>
              <a:t>13</a:t>
            </a:fld>
            <a:endParaRPr lang="fr-FR" altLang="fr-FR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836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557633-93AC-4703-9B39-D95D94ABA144}" type="slidenum">
              <a:rPr lang="fr-FR" altLang="fr-FR"/>
              <a:pPr eaLnBrk="1" hangingPunct="1"/>
              <a:t>14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872929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93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3B4957-98D5-41DC-A510-2F321565D066}" type="slidenum">
              <a:rPr lang="fr-FR" altLang="fr-FR"/>
              <a:pPr eaLnBrk="1" hangingPunct="1"/>
              <a:t>15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97632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604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B8400E-C0C8-4792-A3E3-38449EFA1AE0}" type="slidenum">
              <a:rPr lang="fr-FR" altLang="fr-FR"/>
              <a:pPr eaLnBrk="1" hangingPunct="1"/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3050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61444" name="Espace réservé du numéro de diapositive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18EF5F6-3047-48E1-B8E9-EB98CBE44FA7}" type="slidenum">
              <a:rPr lang="fr-FR" altLang="fr-FR" sz="1200">
                <a:latin typeface="Times New Roman" panose="02020603050405020304" pitchFamily="18" charset="0"/>
              </a:rPr>
              <a:pPr algn="r" eaLnBrk="1" hangingPunct="1"/>
              <a:t>18</a:t>
            </a:fld>
            <a:endParaRPr lang="fr-FR" altLang="fr-FR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174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48132" name="Espace réservé du numéro de diapositive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57A0D44-556A-4495-8E90-B7BD823DE4CD}" type="slidenum">
              <a:rPr lang="fr-FR" altLang="fr-FR" sz="1200">
                <a:latin typeface="Times New Roman" panose="02020603050405020304" pitchFamily="18" charset="0"/>
              </a:rPr>
              <a:pPr algn="r" eaLnBrk="1" hangingPunct="1"/>
              <a:t>3</a:t>
            </a:fld>
            <a:endParaRPr lang="fr-FR" altLang="fr-FR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987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491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D3C290-52D6-4415-B026-D9463C241749}" type="slidenum">
              <a:rPr lang="fr-FR" altLang="fr-FR"/>
              <a:pPr eaLnBrk="1" hangingPunct="1"/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352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56CE32-A834-48BE-8AAB-565FD3B1AF9B}" type="slidenum">
              <a:rPr lang="fr-FR" altLang="fr-FR"/>
              <a:pPr eaLnBrk="1" hangingPunct="1"/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43268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509166-C5A9-4028-8D72-8DC1B1E8D004}" type="slidenum">
              <a:rPr lang="fr-FR" altLang="fr-FR"/>
              <a:pPr eaLnBrk="1" hangingPunct="1"/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33964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E10CDF-53D5-4DF8-A115-575FAF35CA83}" type="slidenum">
              <a:rPr lang="fr-FR" altLang="fr-FR"/>
              <a:pPr eaLnBrk="1" hangingPunct="1"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0274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32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AA757D-E276-4FC7-BD22-DF9DE68E3834}" type="slidenum">
              <a:rPr lang="fr-FR" altLang="fr-FR"/>
              <a:pPr eaLnBrk="1" hangingPunct="1"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64266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4276" name="Espace réservé du numéro de diapositive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0B654AB-6629-45C1-B95D-CAB049559E3D}" type="slidenum">
              <a:rPr lang="fr-FR" altLang="fr-FR" sz="1200">
                <a:latin typeface="Times New Roman" panose="02020603050405020304" pitchFamily="18" charset="0"/>
              </a:rPr>
              <a:pPr algn="r" eaLnBrk="1" hangingPunct="1"/>
              <a:t>10</a:t>
            </a:fld>
            <a:endParaRPr lang="fr-FR" altLang="fr-FR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4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5300" name="Espace réservé du numéro de diapositive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437652F-3CC9-4B00-AA4F-04220BD88A02}" type="slidenum">
              <a:rPr lang="fr-FR" altLang="fr-FR" sz="1200">
                <a:latin typeface="Times New Roman" panose="02020603050405020304" pitchFamily="18" charset="0"/>
              </a:rPr>
              <a:pPr algn="r" eaLnBrk="1" hangingPunct="1"/>
              <a:t>11</a:t>
            </a:fld>
            <a:endParaRPr lang="fr-FR" altLang="fr-FR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53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4607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1790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8967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2477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954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458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876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712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782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79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999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5CF21-1495-4CC7-98DC-3DA770668853}" type="datetimeFigureOut">
              <a:rPr lang="fr-BE" smtClean="0"/>
              <a:t>19/12/2014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448D3-7A3F-4B3E-BA16-C9D31426565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3697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28601"/>
            <a:ext cx="8229600" cy="291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BE" altLang="fr-FR" smtClean="0">
                <a:effectLst/>
              </a:rPr>
              <a:t>Les  morphiniques :</a:t>
            </a:r>
            <a:br>
              <a:rPr lang="fr-BE" altLang="fr-FR" smtClean="0">
                <a:effectLst/>
              </a:rPr>
            </a:br>
            <a:r>
              <a:rPr lang="fr-BE" altLang="fr-FR" smtClean="0">
                <a:effectLst/>
              </a:rPr>
              <a:t/>
            </a:r>
            <a:br>
              <a:rPr lang="fr-BE" altLang="fr-FR" smtClean="0">
                <a:effectLst/>
              </a:rPr>
            </a:br>
            <a:r>
              <a:rPr lang="fr-BE" altLang="fr-FR" smtClean="0">
                <a:effectLst/>
              </a:rPr>
              <a:t>débuter un traitement</a:t>
            </a:r>
            <a:endParaRPr lang="fr-FR" altLang="fr-FR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21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1524000" y="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75000"/>
              <a:buFont typeface="Wingdings" panose="05000000000000000000" pitchFamily="2" charset="2"/>
              <a:buChar char="v"/>
            </a:pPr>
            <a:r>
              <a:rPr lang="fr-BE" altLang="fr-FR" sz="3600" b="1">
                <a:latin typeface="Times New Roman" panose="02020603050405020304" pitchFamily="18" charset="0"/>
              </a:rPr>
              <a:t> Pour débuter un traitement,</a:t>
            </a:r>
            <a:endParaRPr lang="fr-FR" altLang="fr-FR" sz="3600">
              <a:latin typeface="Times New Roman" panose="02020603050405020304" pitchFamily="18" charset="0"/>
            </a:endParaRP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2133600" y="1412875"/>
            <a:ext cx="853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75000"/>
              <a:buFont typeface="Wingdings" panose="05000000000000000000" pitchFamily="2" charset="2"/>
              <a:buChar char="§"/>
            </a:pPr>
            <a:r>
              <a:rPr lang="fr-BE" altLang="fr-FR" sz="3200">
                <a:latin typeface="Times New Roman" panose="02020603050405020304" pitchFamily="18" charset="0"/>
              </a:rPr>
              <a:t> </a:t>
            </a:r>
            <a:r>
              <a:rPr lang="fr-BE" altLang="fr-FR" sz="2800"/>
              <a:t>patient sous morphine</a:t>
            </a:r>
            <a:endParaRPr lang="fr-FR" altLang="fr-FR" sz="2800"/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2133600" y="2205038"/>
            <a:ext cx="8839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75000"/>
              <a:buFont typeface="Wingdings" panose="05000000000000000000" pitchFamily="2" charset="2"/>
              <a:buChar char="§"/>
            </a:pPr>
            <a:r>
              <a:rPr lang="fr-BE" altLang="fr-FR" sz="2400">
                <a:latin typeface="Times New Roman" panose="02020603050405020304" pitchFamily="18" charset="0"/>
              </a:rPr>
              <a:t> </a:t>
            </a:r>
            <a:r>
              <a:rPr lang="fr-BE" altLang="fr-FR" sz="3200">
                <a:latin typeface="Times New Roman" panose="02020603050405020304" pitchFamily="18" charset="0"/>
              </a:rPr>
              <a:t>poser le 1er patch en même temps que la dernière dose de  morphine</a:t>
            </a:r>
            <a:endParaRPr lang="fr-FR" altLang="fr-FR" sz="3200">
              <a:latin typeface="Times New Roman" panose="02020603050405020304" pitchFamily="18" charset="0"/>
            </a:endParaRPr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2133600" y="4437063"/>
            <a:ext cx="853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75000"/>
              <a:buFont typeface="Wingdings" panose="05000000000000000000" pitchFamily="2" charset="2"/>
              <a:buChar char="§"/>
            </a:pPr>
            <a:r>
              <a:rPr lang="fr-BE" altLang="fr-FR" sz="2400">
                <a:latin typeface="Times New Roman" panose="02020603050405020304" pitchFamily="18" charset="0"/>
              </a:rPr>
              <a:t> </a:t>
            </a:r>
            <a:r>
              <a:rPr lang="fr-BE" altLang="fr-FR" sz="3200">
                <a:latin typeface="Times New Roman" panose="02020603050405020304" pitchFamily="18" charset="0"/>
              </a:rPr>
              <a:t>utiliser des entre-doses de morphine, surtout pendant 24 à 48 heures :</a:t>
            </a:r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2135188" y="3357564"/>
            <a:ext cx="883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75000"/>
              <a:buFont typeface="Wingdings" panose="05000000000000000000" pitchFamily="2" charset="2"/>
              <a:buChar char="§"/>
            </a:pPr>
            <a:r>
              <a:rPr lang="fr-BE" altLang="fr-FR" sz="2400">
                <a:latin typeface="Times New Roman" panose="02020603050405020304" pitchFamily="18" charset="0"/>
              </a:rPr>
              <a:t> </a:t>
            </a:r>
            <a:r>
              <a:rPr lang="fr-BE" altLang="fr-FR" sz="3200">
                <a:latin typeface="Times New Roman" panose="02020603050405020304" pitchFamily="18" charset="0"/>
              </a:rPr>
              <a:t>attendre 72 heures avant d’augmenter la dose</a:t>
            </a:r>
            <a:endParaRPr lang="fr-FR" altLang="fr-FR" sz="3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47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autoUpdateAnimBg="0"/>
      <p:bldP spid="123908" grpId="0" autoUpdateAnimBg="0"/>
      <p:bldP spid="123909" grpId="0" autoUpdateAnimBg="0"/>
      <p:bldP spid="123910" grpId="0" autoUpdateAnimBg="0"/>
      <p:bldP spid="1239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685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75000"/>
              <a:buFont typeface="Wingdings" panose="05000000000000000000" pitchFamily="2" charset="2"/>
              <a:buChar char="q"/>
            </a:pPr>
            <a:r>
              <a:rPr lang="fr-BE" altLang="fr-FR" sz="2400">
                <a:latin typeface="Times New Roman" panose="02020603050405020304" pitchFamily="18" charset="0"/>
              </a:rPr>
              <a:t> </a:t>
            </a:r>
            <a:r>
              <a:rPr lang="fr-BE" altLang="fr-FR" sz="3200" u="sng">
                <a:latin typeface="Times New Roman" panose="02020603050405020304" pitchFamily="18" charset="0"/>
              </a:rPr>
              <a:t>si le patient est  sous codéine</a:t>
            </a:r>
            <a:endParaRPr lang="fr-FR" altLang="fr-FR" sz="3200" u="sng">
              <a:latin typeface="Times New Roman" panose="02020603050405020304" pitchFamily="18" charset="0"/>
            </a:endParaRP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1524000" y="3886200"/>
            <a:ext cx="685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75000"/>
              <a:buFont typeface="Wingdings" panose="05000000000000000000" pitchFamily="2" charset="2"/>
              <a:buChar char="q"/>
            </a:pPr>
            <a:r>
              <a:rPr lang="fr-BE" altLang="fr-FR" sz="2400">
                <a:latin typeface="Times New Roman" panose="02020603050405020304" pitchFamily="18" charset="0"/>
              </a:rPr>
              <a:t> </a:t>
            </a:r>
            <a:r>
              <a:rPr lang="fr-BE" altLang="fr-FR" sz="3200" u="sng">
                <a:latin typeface="Times New Roman" panose="02020603050405020304" pitchFamily="18" charset="0"/>
              </a:rPr>
              <a:t>si le patient est  sous tramadol</a:t>
            </a:r>
            <a:endParaRPr lang="fr-FR" altLang="fr-FR" sz="3200" u="sng">
              <a:latin typeface="Times New Roman" panose="02020603050405020304" pitchFamily="18" charset="0"/>
            </a:endParaRP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524000" y="12192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3200">
                <a:latin typeface="Times New Roman" panose="02020603050405020304" pitchFamily="18" charset="0"/>
              </a:rPr>
              <a:t>    Facteur de conversion = 1 / 10 :</a:t>
            </a:r>
            <a:endParaRPr lang="fr-FR" altLang="fr-FR" sz="3200">
              <a:latin typeface="Times New Roman" panose="02020603050405020304" pitchFamily="18" charset="0"/>
            </a:endParaRP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1524000" y="19812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1) 360 mg de codéine / 24 h = 40 mg de morphine / 24 heures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1981200" y="44958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3200">
                <a:latin typeface="Times New Roman" panose="02020603050405020304" pitchFamily="18" charset="0"/>
              </a:rPr>
              <a:t>Facteur de conversion = 1 / 5 :</a:t>
            </a:r>
            <a:endParaRPr lang="fr-FR" altLang="fr-FR" sz="3200">
              <a:latin typeface="Times New Roman" panose="02020603050405020304" pitchFamily="18" charset="0"/>
            </a:endParaRP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1524000" y="51816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1) 400 mg de tramadol / 24 h = 80 mg de morphine / 24 heures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524000" y="2590801"/>
            <a:ext cx="891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2) Convertir en fentanyl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524000" y="57912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2) Convertir en fentanyl 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30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utoUpdateAnimBg="0"/>
      <p:bldP spid="124931" grpId="0" autoUpdateAnimBg="0"/>
      <p:bldP spid="124932" grpId="0" autoUpdateAnimBg="0"/>
      <p:bldP spid="124933" grpId="0" autoUpdateAnimBg="0"/>
      <p:bldP spid="124934" grpId="0" autoUpdateAnimBg="0"/>
      <p:bldP spid="12493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524000" y="2057400"/>
            <a:ext cx="8001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400">
                <a:latin typeface="Times New Roman" panose="02020603050405020304" pitchFamily="18" charset="0"/>
              </a:rPr>
              <a:t>- </a:t>
            </a:r>
            <a:r>
              <a:rPr lang="fr-BE" altLang="fr-FR" sz="2800"/>
              <a:t>se souvenir que 25 µg – correspond à  +/-  60 à 90 mg de morphine per os / 24 heures</a:t>
            </a:r>
            <a:endParaRPr lang="fr-FR" altLang="fr-FR" sz="280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524000" y="3860800"/>
            <a:ext cx="8229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400">
                <a:latin typeface="Times New Roman" panose="02020603050405020304" pitchFamily="18" charset="0"/>
              </a:rPr>
              <a:t>- </a:t>
            </a:r>
            <a:r>
              <a:rPr lang="fr-BE" altLang="fr-FR" sz="2800"/>
              <a:t>il est donc souvent utile de « titrer » avec de la morphine à libération immédiate et de passer au fentanyl quand la douleur est contrôlée</a:t>
            </a:r>
            <a:endParaRPr lang="fr-FR" altLang="fr-FR" sz="2800"/>
          </a:p>
        </p:txBody>
      </p:sp>
    </p:spTree>
    <p:extLst>
      <p:ext uri="{BB962C8B-B14F-4D97-AF65-F5344CB8AC3E}">
        <p14:creationId xmlns:p14="http://schemas.microsoft.com/office/powerpoint/2010/main" val="115193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fr-BE" altLang="fr-FR"/>
              <a:t>Problème d’absorption</a:t>
            </a:r>
          </a:p>
          <a:p>
            <a:pPr eaLnBrk="1" hangingPunct="1"/>
            <a:endParaRPr lang="fr-BE" altLang="fr-FR"/>
          </a:p>
          <a:p>
            <a:pPr eaLnBrk="1" hangingPunct="1"/>
            <a:r>
              <a:rPr lang="fr-BE" altLang="fr-FR"/>
              <a:t>Douleur neuropathique</a:t>
            </a:r>
          </a:p>
          <a:p>
            <a:pPr eaLnBrk="1" hangingPunct="1"/>
            <a:endParaRPr lang="fr-BE" altLang="fr-FR"/>
          </a:p>
          <a:p>
            <a:pPr eaLnBrk="1" hangingPunct="1"/>
            <a:r>
              <a:rPr lang="fr-BE" altLang="fr-FR"/>
              <a:t>Insensibilité à la souffrance et aux aspects </a:t>
            </a:r>
          </a:p>
          <a:p>
            <a:pPr eaLnBrk="1" hangingPunct="1">
              <a:buFontTx/>
              <a:buNone/>
            </a:pPr>
            <a:r>
              <a:rPr lang="fr-BE" altLang="fr-FR"/>
              <a:t>      émotionnels et cognitifs</a:t>
            </a:r>
          </a:p>
          <a:p>
            <a:pPr eaLnBrk="1" hangingPunct="1">
              <a:buFontTx/>
              <a:buNone/>
            </a:pPr>
            <a:endParaRPr lang="fr-BE" altLang="fr-FR"/>
          </a:p>
          <a:p>
            <a:pPr eaLnBrk="1" hangingPunct="1">
              <a:buSzPct val="75000"/>
              <a:buFont typeface="Wingdings" panose="05000000000000000000" pitchFamily="2" charset="2"/>
              <a:buChar char="§"/>
            </a:pPr>
            <a:r>
              <a:rPr lang="fr-BE" altLang="fr-FR"/>
              <a:t>Incidental pain</a:t>
            </a:r>
          </a:p>
          <a:p>
            <a:pPr eaLnBrk="1" hangingPunct="1">
              <a:buFontTx/>
              <a:buNone/>
            </a:pPr>
            <a:endParaRPr lang="fr-BE" altLang="fr-FR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981200" y="609600"/>
            <a:ext cx="815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3600" b="1">
                <a:latin typeface="Times New Roman" panose="02020603050405020304" pitchFamily="18" charset="0"/>
              </a:rPr>
              <a:t>En cas d’échec thérapeutique, penser à :</a:t>
            </a:r>
            <a:endParaRPr lang="fr-FR" altLang="fr-FR" sz="36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341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524000" y="765176"/>
            <a:ext cx="91440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3200" u="sng"/>
              <a:t>Exercice :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200"/>
              <a:t>Un patient reçoit 1 co de MS Direct à 10 mg toutes les 4 heures.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200"/>
              <a:t>La veille, il a eu besoin de 4 entre-doses de 5 mg le samedi et d’autant le dimanche.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200"/>
              <a:t>Comment réajustez-vous ses doses régulières ?</a:t>
            </a:r>
          </a:p>
        </p:txBody>
      </p:sp>
    </p:spTree>
    <p:extLst>
      <p:ext uri="{BB962C8B-B14F-4D97-AF65-F5344CB8AC3E}">
        <p14:creationId xmlns:p14="http://schemas.microsoft.com/office/powerpoint/2010/main" val="13346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063750" y="765176"/>
            <a:ext cx="82804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3200" u="sng"/>
              <a:t>Exercice (suite)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200"/>
              <a:t>Quelques jours plus tard, sa douleur est bien contrôlée, mais vous constatez qu’il avale de plus en plus difficilement.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200"/>
              <a:t>Vous décidez de passer à la voie sous-cutanée. Quelle dose de morphine demandez-vous à l’infirmière de préparer ?</a:t>
            </a:r>
          </a:p>
        </p:txBody>
      </p:sp>
    </p:spTree>
    <p:extLst>
      <p:ext uri="{BB962C8B-B14F-4D97-AF65-F5344CB8AC3E}">
        <p14:creationId xmlns:p14="http://schemas.microsoft.com/office/powerpoint/2010/main" val="22164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524000" y="333375"/>
            <a:ext cx="9144000" cy="399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3200" u="sng"/>
              <a:t>Réponses 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fr-BE" altLang="fr-FR" sz="3200"/>
              <a:t>Calcul de la dose totale reçue en 24 heures : 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200"/>
              <a:t>	(6 x 10 mg) + (4 x 5 mg) = 80 mg / 24 heures, 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200"/>
              <a:t>	soit 15 mg aux 4 heures ou 40 mg aux 12 heures</a:t>
            </a:r>
          </a:p>
          <a:p>
            <a:pPr eaLnBrk="1" hangingPunct="1">
              <a:spcBef>
                <a:spcPct val="50000"/>
              </a:spcBef>
            </a:pPr>
            <a:endParaRPr lang="fr-BE" altLang="fr-FR" sz="3200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524001" y="4292600"/>
            <a:ext cx="74898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BE" altLang="fr-FR" sz="3200"/>
              <a:t>2. Dose SC = ½ de la dose per os, </a:t>
            </a:r>
          </a:p>
          <a:p>
            <a:pPr eaLnBrk="1" hangingPunct="1"/>
            <a:r>
              <a:rPr lang="fr-BE" altLang="fr-FR" sz="3200"/>
              <a:t>	soit  40 mg / 24 heures</a:t>
            </a:r>
          </a:p>
        </p:txBody>
      </p:sp>
    </p:spTree>
    <p:extLst>
      <p:ext uri="{BB962C8B-B14F-4D97-AF65-F5344CB8AC3E}">
        <p14:creationId xmlns:p14="http://schemas.microsoft.com/office/powerpoint/2010/main" val="360723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charRg st="58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5540">
                                            <p:txEl>
                                              <p:charRg st="58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charRg st="105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5540">
                                            <p:txEl>
                                              <p:charRg st="105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565400"/>
            <a:ext cx="814705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fr-BE" altLang="fr-FR" sz="4000"/>
              <a:t>Passer  du palier 2 </a:t>
            </a:r>
            <a:br>
              <a:rPr lang="fr-BE" altLang="fr-FR" sz="4000"/>
            </a:br>
            <a:r>
              <a:rPr lang="fr-BE" altLang="fr-FR" sz="4000"/>
              <a:t/>
            </a:r>
            <a:br>
              <a:rPr lang="fr-BE" altLang="fr-FR" sz="4000"/>
            </a:br>
            <a:r>
              <a:rPr lang="fr-BE" altLang="fr-FR" sz="4000"/>
              <a:t> à la morphine</a:t>
            </a:r>
            <a:endParaRPr lang="fr-FR" altLang="fr-FR" sz="4000"/>
          </a:p>
        </p:txBody>
      </p:sp>
    </p:spTree>
    <p:extLst>
      <p:ext uri="{BB962C8B-B14F-4D97-AF65-F5344CB8AC3E}">
        <p14:creationId xmlns:p14="http://schemas.microsoft.com/office/powerpoint/2010/main" val="30071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685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75000"/>
              <a:buFont typeface="Wingdings" panose="05000000000000000000" pitchFamily="2" charset="2"/>
              <a:buChar char="q"/>
            </a:pPr>
            <a:r>
              <a:rPr lang="fr-BE" altLang="fr-FR" sz="2400">
                <a:latin typeface="Times New Roman" panose="02020603050405020304" pitchFamily="18" charset="0"/>
              </a:rPr>
              <a:t> </a:t>
            </a:r>
            <a:r>
              <a:rPr lang="fr-BE" altLang="fr-FR" sz="3200" u="sng">
                <a:latin typeface="Times New Roman" panose="02020603050405020304" pitchFamily="18" charset="0"/>
              </a:rPr>
              <a:t>si le patient est  sous codéine</a:t>
            </a:r>
            <a:endParaRPr lang="fr-FR" altLang="fr-FR" sz="3200" u="sng">
              <a:latin typeface="Times New Roman" panose="02020603050405020304" pitchFamily="18" charset="0"/>
            </a:endParaRP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1524000" y="3886200"/>
            <a:ext cx="685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75000"/>
              <a:buFont typeface="Wingdings" panose="05000000000000000000" pitchFamily="2" charset="2"/>
              <a:buChar char="q"/>
            </a:pPr>
            <a:r>
              <a:rPr lang="fr-BE" altLang="fr-FR" sz="2400">
                <a:latin typeface="Times New Roman" panose="02020603050405020304" pitchFamily="18" charset="0"/>
              </a:rPr>
              <a:t> </a:t>
            </a:r>
            <a:r>
              <a:rPr lang="fr-BE" altLang="fr-FR" sz="3200" u="sng">
                <a:latin typeface="Times New Roman" panose="02020603050405020304" pitchFamily="18" charset="0"/>
              </a:rPr>
              <a:t>si le patient est  sous tramadol</a:t>
            </a:r>
            <a:endParaRPr lang="fr-FR" altLang="fr-FR" sz="3200" u="sng">
              <a:latin typeface="Times New Roman" panose="02020603050405020304" pitchFamily="18" charset="0"/>
            </a:endParaRP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524000" y="12192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3200">
                <a:latin typeface="Times New Roman" panose="02020603050405020304" pitchFamily="18" charset="0"/>
              </a:rPr>
              <a:t>    Facteur de conversion = 1 / 10 :</a:t>
            </a:r>
            <a:endParaRPr lang="fr-FR" altLang="fr-FR" sz="3200">
              <a:latin typeface="Times New Roman" panose="02020603050405020304" pitchFamily="18" charset="0"/>
            </a:endParaRP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1524000" y="19812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1) 360 mg de codéine / 24 h = 40 mg de morphine / 24 heures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1981200" y="44958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3200">
                <a:latin typeface="Times New Roman" panose="02020603050405020304" pitchFamily="18" charset="0"/>
              </a:rPr>
              <a:t>Facteur de conversion = 1 / 5 :</a:t>
            </a:r>
            <a:endParaRPr lang="fr-FR" altLang="fr-FR" sz="3200">
              <a:latin typeface="Times New Roman" panose="02020603050405020304" pitchFamily="18" charset="0"/>
            </a:endParaRP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1524000" y="51816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1) 400 mg de tramadol / 24 h = 80 mg de morphine / 24 heures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524000" y="2590801"/>
            <a:ext cx="891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2) Convertir en fentanyl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524000" y="57912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2) Convertir en fentanyl 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1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utoUpdateAnimBg="0"/>
      <p:bldP spid="124931" grpId="0" autoUpdateAnimBg="0"/>
      <p:bldP spid="124932" grpId="0" autoUpdateAnimBg="0"/>
      <p:bldP spid="124933" grpId="0" autoUpdateAnimBg="0"/>
      <p:bldP spid="124934" grpId="0" autoUpdateAnimBg="0"/>
      <p:bldP spid="12493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26"/>
          <p:cNvSpPr txBox="1">
            <a:spLocks noChangeArrowheads="1"/>
          </p:cNvSpPr>
          <p:nvPr/>
        </p:nvSpPr>
        <p:spPr bwMode="auto">
          <a:xfrm>
            <a:off x="1524000" y="0"/>
            <a:ext cx="82296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fr-BE" altLang="fr-FR" sz="3600">
                <a:latin typeface="Times New Roman" panose="02020603050405020304" pitchFamily="18" charset="0"/>
              </a:rPr>
              <a:t> </a:t>
            </a:r>
            <a:r>
              <a:rPr lang="fr-BE" altLang="fr-FR" sz="3600"/>
              <a:t>Pour commencer un traitement : formes à libération immédiate :     durée = 4 heures</a:t>
            </a:r>
            <a:endParaRPr lang="fr-FR" altLang="fr-FR" sz="3600"/>
          </a:p>
        </p:txBody>
      </p:sp>
      <p:sp>
        <p:nvSpPr>
          <p:cNvPr id="4099" name="Text Box 1027"/>
          <p:cNvSpPr txBox="1">
            <a:spLocks noChangeArrowheads="1"/>
          </p:cNvSpPr>
          <p:nvPr/>
        </p:nvSpPr>
        <p:spPr bwMode="auto">
          <a:xfrm>
            <a:off x="2133600" y="1981201"/>
            <a:ext cx="754380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BE" altLang="fr-FR" sz="2800">
                <a:latin typeface="Times New Roman" panose="02020603050405020304" pitchFamily="18" charset="0"/>
              </a:rPr>
              <a:t> Sirop :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R/ Chlorhydrate de morphine trois cents mg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     Eau deux cents ml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     Sirop de framboise ad trois cents ml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2800">
                <a:latin typeface="Times New Roman" panose="02020603050405020304" pitchFamily="18" charset="0"/>
              </a:rPr>
              <a:t>S/ cinq ml / quatre heures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  <p:sp>
        <p:nvSpPr>
          <p:cNvPr id="4100" name="Text Box 1028"/>
          <p:cNvSpPr txBox="1">
            <a:spLocks noChangeArrowheads="1"/>
          </p:cNvSpPr>
          <p:nvPr/>
        </p:nvSpPr>
        <p:spPr bwMode="auto">
          <a:xfrm>
            <a:off x="2057400" y="5486401"/>
            <a:ext cx="76200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BE" altLang="fr-FR" sz="2400">
                <a:latin typeface="Times New Roman" panose="02020603050405020304" pitchFamily="18" charset="0"/>
              </a:rPr>
              <a:t> </a:t>
            </a:r>
            <a:r>
              <a:rPr lang="fr-BE" altLang="fr-FR" sz="2800">
                <a:latin typeface="Times New Roman" panose="02020603050405020304" pitchFamily="18" charset="0"/>
              </a:rPr>
              <a:t>comprimés :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BE" altLang="fr-FR" sz="2800">
                <a:latin typeface="Times New Roman" panose="02020603050405020304" pitchFamily="18" charset="0"/>
              </a:rPr>
              <a:t>   MS Direct : 10 mg / 4 heures (56 co sécables)</a:t>
            </a:r>
            <a:endParaRPr lang="fr-FR" altLang="fr-FR" sz="28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147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333375"/>
            <a:ext cx="86868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BE" altLang="fr-FR" sz="4000" u="sng"/>
              <a:t> Voies d’administration :</a:t>
            </a:r>
          </a:p>
          <a:p>
            <a:pPr eaLnBrk="1" hangingPunct="1">
              <a:buFontTx/>
              <a:buNone/>
            </a:pPr>
            <a:endParaRPr lang="fr-BE" altLang="fr-FR" sz="4000" u="sng"/>
          </a:p>
          <a:p>
            <a:pPr eaLnBrk="1" hangingPunct="1"/>
            <a:r>
              <a:rPr lang="fr-BE" altLang="fr-FR" smtClean="0"/>
              <a:t>Solution orale (chlorhydrate) : « sirop »</a:t>
            </a:r>
          </a:p>
          <a:p>
            <a:pPr eaLnBrk="1" hangingPunct="1"/>
            <a:r>
              <a:rPr lang="fr-BE" altLang="fr-FR" smtClean="0"/>
              <a:t>Co à libération immédiate (Sulfate) : MS Direct</a:t>
            </a:r>
            <a:r>
              <a:rPr lang="fr-BE" altLang="fr-FR" smtClean="0">
                <a:cs typeface="Times New Roman" panose="02020603050405020304" pitchFamily="18" charset="0"/>
              </a:rPr>
              <a:t>®</a:t>
            </a:r>
            <a:endParaRPr lang="fr-BE" altLang="fr-FR" smtClean="0"/>
          </a:p>
          <a:p>
            <a:pPr eaLnBrk="1" hangingPunct="1"/>
            <a:r>
              <a:rPr lang="fr-BE" altLang="fr-FR" smtClean="0"/>
              <a:t>Co à libération retardée (Sulfate) : MSContin</a:t>
            </a:r>
            <a:r>
              <a:rPr lang="fr-BE" altLang="fr-FR" smtClean="0">
                <a:cs typeface="Times New Roman" panose="02020603050405020304" pitchFamily="18" charset="0"/>
              </a:rPr>
              <a:t>®</a:t>
            </a:r>
          </a:p>
          <a:p>
            <a:pPr eaLnBrk="1" hangingPunct="1"/>
            <a:r>
              <a:rPr lang="fr-BE" altLang="fr-FR" smtClean="0"/>
              <a:t>Voie  transdermique</a:t>
            </a:r>
          </a:p>
          <a:p>
            <a:pPr eaLnBrk="1" hangingPunct="1"/>
            <a:r>
              <a:rPr lang="fr-BE" altLang="fr-FR" smtClean="0"/>
              <a:t>Ampoules (chlorhydrate) : par voie SC ou sublinguale</a:t>
            </a:r>
          </a:p>
          <a:p>
            <a:pPr eaLnBrk="1" hangingPunct="1"/>
            <a:endParaRPr lang="fr-BE" altLang="fr-FR" smtClean="0"/>
          </a:p>
          <a:p>
            <a:pPr eaLnBrk="1" hangingPunct="1"/>
            <a:endParaRPr lang="fr-BE" altLang="fr-FR" smtClean="0"/>
          </a:p>
          <a:p>
            <a:pPr eaLnBrk="1" hangingPunct="1"/>
            <a:endParaRPr lang="fr-BE" altLang="fr-FR" smtClean="0"/>
          </a:p>
          <a:p>
            <a:pPr eaLnBrk="1" hangingPunct="1"/>
            <a:endParaRPr lang="en-GB" altLang="fr-FR" smtClean="0"/>
          </a:p>
        </p:txBody>
      </p:sp>
    </p:spTree>
    <p:extLst>
      <p:ext uri="{BB962C8B-B14F-4D97-AF65-F5344CB8AC3E}">
        <p14:creationId xmlns:p14="http://schemas.microsoft.com/office/powerpoint/2010/main" val="32266386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28"/>
          <p:cNvSpPr txBox="1">
            <a:spLocks noChangeArrowheads="1"/>
          </p:cNvSpPr>
          <p:nvPr/>
        </p:nvSpPr>
        <p:spPr bwMode="auto">
          <a:xfrm>
            <a:off x="2279650" y="1052513"/>
            <a:ext cx="6553200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3600"/>
              <a:t>Les entre-doses correspondent à 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600"/>
              <a:t>50 % de la dose aux 4 heures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600"/>
              <a:t>ou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3600"/>
              <a:t>10 % de la dose en 24 heures</a:t>
            </a:r>
          </a:p>
        </p:txBody>
      </p:sp>
    </p:spTree>
    <p:extLst>
      <p:ext uri="{BB962C8B-B14F-4D97-AF65-F5344CB8AC3E}">
        <p14:creationId xmlns:p14="http://schemas.microsoft.com/office/powerpoint/2010/main" val="40747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279650" y="981076"/>
            <a:ext cx="7920038" cy="479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/>
              <a:t>Si plus de 3 entre-doses / 24 heures sont nécessaires, il faut augmenter la dose régulière de morphine :</a:t>
            </a:r>
          </a:p>
          <a:p>
            <a:pPr eaLnBrk="1" hangingPunct="1">
              <a:spcBef>
                <a:spcPct val="50000"/>
              </a:spcBef>
            </a:pPr>
            <a:endParaRPr lang="fr-BE" altLang="fr-FR" sz="2800"/>
          </a:p>
          <a:p>
            <a:pPr eaLnBrk="1" hangingPunct="1">
              <a:spcBef>
                <a:spcPct val="50000"/>
              </a:spcBef>
            </a:pPr>
            <a:r>
              <a:rPr lang="fr-BE" altLang="fr-FR" sz="2800"/>
              <a:t>on calcule l’ensemble des doses reçues sur 24 heures</a:t>
            </a:r>
          </a:p>
          <a:p>
            <a:pPr eaLnBrk="1" hangingPunct="1">
              <a:spcBef>
                <a:spcPct val="50000"/>
              </a:spcBef>
            </a:pPr>
            <a:endParaRPr lang="fr-BE" altLang="fr-FR" sz="2800"/>
          </a:p>
          <a:p>
            <a:pPr eaLnBrk="1" hangingPunct="1">
              <a:spcBef>
                <a:spcPct val="50000"/>
              </a:spcBef>
            </a:pPr>
            <a:r>
              <a:rPr lang="fr-BE" altLang="fr-FR" sz="2800"/>
              <a:t>et on divise la somme par 6 (si on donne aux 4 heures) ou par 2 (si on donne aux 12 heures)</a:t>
            </a:r>
          </a:p>
        </p:txBody>
      </p:sp>
    </p:spTree>
    <p:extLst>
      <p:ext uri="{BB962C8B-B14F-4D97-AF65-F5344CB8AC3E}">
        <p14:creationId xmlns:p14="http://schemas.microsoft.com/office/powerpoint/2010/main" val="16085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279651" y="985710"/>
            <a:ext cx="669766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3200">
                <a:latin typeface="Verdana" panose="020B0604030504040204" pitchFamily="34" charset="0"/>
              </a:rPr>
              <a:t>Lorsque la douleur est contrôlée le relais peut être pris par une forme retard</a:t>
            </a:r>
          </a:p>
          <a:p>
            <a:pPr eaLnBrk="1" hangingPunct="1"/>
            <a:endParaRPr lang="fr-FR" altLang="fr-FR" sz="3200">
              <a:latin typeface="Verdana" panose="020B0604030504040204" pitchFamily="34" charset="0"/>
            </a:endParaRPr>
          </a:p>
          <a:p>
            <a:pPr eaLnBrk="1" hangingPunct="1"/>
            <a:r>
              <a:rPr lang="fr-FR" altLang="fr-FR" sz="3200">
                <a:latin typeface="Verdana" panose="020B0604030504040204" pitchFamily="34" charset="0"/>
              </a:rPr>
              <a:t>ex. MS Contin </a:t>
            </a:r>
            <a:r>
              <a:rPr lang="en-US" altLang="fr-FR" sz="3200">
                <a:latin typeface="Verdana" panose="020B0604030504040204" pitchFamily="34" charset="0"/>
              </a:rPr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43599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34" name="Group 54"/>
          <p:cNvGraphicFramePr>
            <a:graphicFrameLocks noGrp="1"/>
          </p:cNvGraphicFramePr>
          <p:nvPr/>
        </p:nvGraphicFramePr>
        <p:xfrm>
          <a:off x="1524000" y="44450"/>
          <a:ext cx="9144000" cy="6807199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1655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Les effets secondaires sont les seuls facteurs limitants :</a:t>
                      </a:r>
                      <a:endParaRPr kumimoji="0" lang="fr-F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5455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la constipation qui est à prévenir systématiquement </a:t>
                      </a:r>
                      <a:endParaRPr kumimoji="0" lang="fr-F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225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la somnolence (différencier une dette de sommeil d’un surdosage),</a:t>
                      </a:r>
                      <a:endParaRPr kumimoji="0" lang="fr-F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55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les nausées et vomissements (au début) </a:t>
                      </a:r>
                      <a:endParaRPr kumimoji="0" lang="fr-F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50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524000" y="1052513"/>
            <a:ext cx="9144000" cy="479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BE" altLang="fr-FR" sz="2800"/>
              <a:t>Si le patient n’avale plus, on passe à</a:t>
            </a:r>
          </a:p>
          <a:p>
            <a:pPr eaLnBrk="1" hangingPunct="1">
              <a:spcBef>
                <a:spcPct val="50000"/>
              </a:spcBef>
            </a:pPr>
            <a:endParaRPr lang="fr-BE" altLang="fr-FR" sz="2800"/>
          </a:p>
          <a:p>
            <a:pPr eaLnBrk="1" hangingPunct="1">
              <a:spcBef>
                <a:spcPct val="50000"/>
              </a:spcBef>
            </a:pPr>
            <a:r>
              <a:rPr lang="fr-BE" altLang="fr-FR" sz="2800"/>
              <a:t>la voie transdermique</a:t>
            </a:r>
          </a:p>
          <a:p>
            <a:pPr eaLnBrk="1" hangingPunct="1">
              <a:spcBef>
                <a:spcPct val="50000"/>
              </a:spcBef>
            </a:pPr>
            <a:endParaRPr lang="fr-BE" altLang="fr-FR" sz="2800"/>
          </a:p>
          <a:p>
            <a:pPr eaLnBrk="1" hangingPunct="1">
              <a:spcBef>
                <a:spcPct val="50000"/>
              </a:spcBef>
            </a:pPr>
            <a:r>
              <a:rPr lang="fr-BE" altLang="fr-FR" sz="2800"/>
              <a:t>                                   ou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2800"/>
              <a:t>la voie sous-cutanée grâce à un pousse-seringue ou à des aiguilles «papillon» : </a:t>
            </a:r>
          </a:p>
          <a:p>
            <a:pPr eaLnBrk="1" hangingPunct="1">
              <a:spcBef>
                <a:spcPct val="50000"/>
              </a:spcBef>
            </a:pPr>
            <a:r>
              <a:rPr lang="fr-BE" altLang="fr-FR" sz="2800"/>
              <a:t>dose SC / 24 heures = ½ dose per os / 24 heures</a:t>
            </a:r>
          </a:p>
        </p:txBody>
      </p:sp>
    </p:spTree>
    <p:extLst>
      <p:ext uri="{BB962C8B-B14F-4D97-AF65-F5344CB8AC3E}">
        <p14:creationId xmlns:p14="http://schemas.microsoft.com/office/powerpoint/2010/main" val="289799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1847850" y="2492375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BE" altLang="fr-FR" smtClean="0">
                <a:effectLst/>
              </a:rPr>
              <a:t>La voie transdermique</a:t>
            </a:r>
            <a:endParaRPr lang="fr-FR" altLang="fr-FR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60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637</Words>
  <Application>Microsoft Office PowerPoint</Application>
  <PresentationFormat>Grand écran</PresentationFormat>
  <Paragraphs>106</Paragraphs>
  <Slides>18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Verdana</vt:lpstr>
      <vt:lpstr>Wingdings</vt:lpstr>
      <vt:lpstr>Thème Office</vt:lpstr>
      <vt:lpstr>Les  morphiniques :  débuter un traitement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La voie transdermique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Passer  du palier 2    à la morphine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 morphiniques :  débuter un traitement</dc:title>
  <dc:creator>DERENNE Pierre</dc:creator>
  <cp:lastModifiedBy>DERENNE Pierre</cp:lastModifiedBy>
  <cp:revision>1</cp:revision>
  <dcterms:created xsi:type="dcterms:W3CDTF">2014-12-19T21:23:48Z</dcterms:created>
  <dcterms:modified xsi:type="dcterms:W3CDTF">2014-12-19T21:27:33Z</dcterms:modified>
</cp:coreProperties>
</file>