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7"/>
  </p:notesMasterIdLst>
  <p:handoutMasterIdLst>
    <p:handoutMasterId r:id="rId68"/>
  </p:handoutMasterIdLst>
  <p:sldIdLst>
    <p:sldId id="256" r:id="rId2"/>
    <p:sldId id="295" r:id="rId3"/>
    <p:sldId id="287" r:id="rId4"/>
    <p:sldId id="423" r:id="rId5"/>
    <p:sldId id="360" r:id="rId6"/>
    <p:sldId id="289" r:id="rId7"/>
    <p:sldId id="361" r:id="rId8"/>
    <p:sldId id="362" r:id="rId9"/>
    <p:sldId id="406" r:id="rId10"/>
    <p:sldId id="419" r:id="rId11"/>
    <p:sldId id="306" r:id="rId12"/>
    <p:sldId id="363" r:id="rId13"/>
    <p:sldId id="404" r:id="rId14"/>
    <p:sldId id="400" r:id="rId15"/>
    <p:sldId id="399" r:id="rId16"/>
    <p:sldId id="365" r:id="rId17"/>
    <p:sldId id="364" r:id="rId18"/>
    <p:sldId id="366" r:id="rId19"/>
    <p:sldId id="424" r:id="rId20"/>
    <p:sldId id="367" r:id="rId21"/>
    <p:sldId id="369" r:id="rId22"/>
    <p:sldId id="370" r:id="rId23"/>
    <p:sldId id="371" r:id="rId24"/>
    <p:sldId id="372" r:id="rId25"/>
    <p:sldId id="373" r:id="rId26"/>
    <p:sldId id="405" r:id="rId27"/>
    <p:sldId id="374" r:id="rId28"/>
    <p:sldId id="375" r:id="rId29"/>
    <p:sldId id="376" r:id="rId30"/>
    <p:sldId id="377" r:id="rId31"/>
    <p:sldId id="397" r:id="rId32"/>
    <p:sldId id="398" r:id="rId33"/>
    <p:sldId id="378" r:id="rId34"/>
    <p:sldId id="379" r:id="rId35"/>
    <p:sldId id="380" r:id="rId36"/>
    <p:sldId id="381" r:id="rId37"/>
    <p:sldId id="382" r:id="rId38"/>
    <p:sldId id="437" r:id="rId39"/>
    <p:sldId id="431" r:id="rId40"/>
    <p:sldId id="439" r:id="rId41"/>
    <p:sldId id="438" r:id="rId42"/>
    <p:sldId id="432" r:id="rId43"/>
    <p:sldId id="433" r:id="rId44"/>
    <p:sldId id="434" r:id="rId45"/>
    <p:sldId id="435" r:id="rId46"/>
    <p:sldId id="436" r:id="rId47"/>
    <p:sldId id="440" r:id="rId48"/>
    <p:sldId id="441" r:id="rId49"/>
    <p:sldId id="385" r:id="rId50"/>
    <p:sldId id="386" r:id="rId51"/>
    <p:sldId id="387" r:id="rId52"/>
    <p:sldId id="430" r:id="rId53"/>
    <p:sldId id="388" r:id="rId54"/>
    <p:sldId id="407" r:id="rId55"/>
    <p:sldId id="389" r:id="rId56"/>
    <p:sldId id="408" r:id="rId57"/>
    <p:sldId id="425" r:id="rId58"/>
    <p:sldId id="426" r:id="rId59"/>
    <p:sldId id="390" r:id="rId60"/>
    <p:sldId id="418" r:id="rId61"/>
    <p:sldId id="420" r:id="rId62"/>
    <p:sldId id="422" r:id="rId63"/>
    <p:sldId id="409" r:id="rId64"/>
    <p:sldId id="391" r:id="rId65"/>
    <p:sldId id="384" r:id="rId66"/>
  </p:sldIdLst>
  <p:sldSz cx="9144000" cy="6858000" type="screen4x3"/>
  <p:notesSz cx="6858000" cy="994568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0099"/>
    <a:srgbClr val="D9FFD9"/>
    <a:srgbClr val="CC3300"/>
    <a:srgbClr val="808080"/>
    <a:srgbClr val="660066"/>
    <a:srgbClr val="FFE5DD"/>
    <a:srgbClr val="FFD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2" autoAdjust="0"/>
    <p:restoredTop sz="70838" autoAdjust="0"/>
  </p:normalViewPr>
  <p:slideViewPr>
    <p:cSldViewPr>
      <p:cViewPr varScale="1">
        <p:scale>
          <a:sx n="64" d="100"/>
          <a:sy n="64" d="100"/>
        </p:scale>
        <p:origin x="-19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0.xml"/><Relationship Id="rId1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9A363-56A3-41F0-8AF0-14EF23807F21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9F39482-1FAA-4E97-90BE-3FD36F857A9D}">
      <dgm:prSet phldrT="[Texte]"/>
      <dgm:spPr/>
      <dgm:t>
        <a:bodyPr/>
        <a:lstStyle/>
        <a:p>
          <a:r>
            <a:rPr lang="fr-BE" b="1" u="sng" dirty="0" smtClean="0"/>
            <a:t>DENUTRITION</a:t>
          </a:r>
          <a:endParaRPr lang="fr-FR" b="1" u="sng" dirty="0"/>
        </a:p>
      </dgm:t>
    </dgm:pt>
    <dgm:pt modelId="{91745540-AC46-498A-99E8-8C9AD3907FFF}" type="parTrans" cxnId="{CDA2DD9E-A52C-46BC-BB0C-F8ADB83049E5}">
      <dgm:prSet/>
      <dgm:spPr/>
      <dgm:t>
        <a:bodyPr/>
        <a:lstStyle/>
        <a:p>
          <a:endParaRPr lang="fr-FR"/>
        </a:p>
      </dgm:t>
    </dgm:pt>
    <dgm:pt modelId="{AF873FFE-6A2A-4242-8F9F-70D0A3C6645E}" type="sibTrans" cxnId="{CDA2DD9E-A52C-46BC-BB0C-F8ADB83049E5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8841ACDF-32BB-4189-8861-5CCF850B9222}">
      <dgm:prSet phldrT="[Texte]"/>
      <dgm:spPr>
        <a:gradFill rotWithShape="0">
          <a:gsLst>
            <a:gs pos="0">
              <a:schemeClr val="tx1">
                <a:lumMod val="25000"/>
                <a:lumOff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fr-BE" b="1" dirty="0" smtClean="0"/>
            <a:t>Anorexie</a:t>
          </a:r>
        </a:p>
        <a:p>
          <a:r>
            <a:rPr lang="fr-BE" b="1" dirty="0" smtClean="0"/>
            <a:t> d’origine centrale</a:t>
          </a:r>
          <a:endParaRPr lang="fr-FR" b="1" dirty="0"/>
        </a:p>
      </dgm:t>
    </dgm:pt>
    <dgm:pt modelId="{09A87200-A367-4FF1-9B6E-BADCC14B5C52}" type="parTrans" cxnId="{92038AB3-889B-48A2-9739-6F5436692E31}">
      <dgm:prSet/>
      <dgm:spPr/>
      <dgm:t>
        <a:bodyPr/>
        <a:lstStyle/>
        <a:p>
          <a:endParaRPr lang="fr-FR"/>
        </a:p>
      </dgm:t>
    </dgm:pt>
    <dgm:pt modelId="{76F0D430-344E-4857-A727-152B596F3D66}" type="sibTrans" cxnId="{92038AB3-889B-48A2-9739-6F5436692E31}">
      <dgm:prSet/>
      <dgm:spPr/>
      <dgm:t>
        <a:bodyPr/>
        <a:lstStyle/>
        <a:p>
          <a:endParaRPr lang="fr-FR"/>
        </a:p>
      </dgm:t>
    </dgm:pt>
    <dgm:pt modelId="{821AF459-83D4-40AB-9545-F1AE0A67800B}">
      <dgm:prSet phldrT="[Texte]"/>
      <dgm:spPr>
        <a:gradFill rotWithShape="0">
          <a:gsLst>
            <a:gs pos="0">
              <a:schemeClr val="tx1">
                <a:lumMod val="90000"/>
                <a:lumOff val="1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fr-BE" b="1" dirty="0" smtClean="0"/>
            <a:t>Déshydratation</a:t>
          </a:r>
          <a:endParaRPr lang="fr-FR" b="1" dirty="0"/>
        </a:p>
      </dgm:t>
    </dgm:pt>
    <dgm:pt modelId="{75008D9D-AD0E-4BBF-81DF-E5CBD98E016A}" type="parTrans" cxnId="{DA3D149E-C02F-4454-9F60-EC5BB3A28864}">
      <dgm:prSet/>
      <dgm:spPr/>
      <dgm:t>
        <a:bodyPr/>
        <a:lstStyle/>
        <a:p>
          <a:endParaRPr lang="fr-FR"/>
        </a:p>
      </dgm:t>
    </dgm:pt>
    <dgm:pt modelId="{95296633-2E76-405F-98E0-8D962483773A}" type="sibTrans" cxnId="{DA3D149E-C02F-4454-9F60-EC5BB3A28864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E20F7A88-6081-470D-91A2-275310C3427A}">
      <dgm:prSet phldrT="[Texte]"/>
      <dgm:spPr/>
      <dgm:t>
        <a:bodyPr/>
        <a:lstStyle/>
        <a:p>
          <a:r>
            <a:rPr lang="fr-BE" b="1" dirty="0" smtClean="0"/>
            <a:t>Diminution de l’eau liée aux aliments</a:t>
          </a:r>
          <a:endParaRPr lang="fr-FR" b="1" dirty="0"/>
        </a:p>
      </dgm:t>
    </dgm:pt>
    <dgm:pt modelId="{3D9BE5B5-9DDF-4DE0-80DA-D77204D04B0F}" type="parTrans" cxnId="{CDBC7583-8130-4734-B4D5-DFCDD12CB1E0}">
      <dgm:prSet/>
      <dgm:spPr/>
      <dgm:t>
        <a:bodyPr/>
        <a:lstStyle/>
        <a:p>
          <a:endParaRPr lang="fr-FR"/>
        </a:p>
      </dgm:t>
    </dgm:pt>
    <dgm:pt modelId="{25F77C80-CDC3-487B-8B36-486ED631B71C}" type="sibTrans" cxnId="{CDBC7583-8130-4734-B4D5-DFCDD12CB1E0}">
      <dgm:prSet/>
      <dgm:spPr/>
      <dgm:t>
        <a:bodyPr/>
        <a:lstStyle/>
        <a:p>
          <a:endParaRPr lang="fr-FR"/>
        </a:p>
      </dgm:t>
    </dgm:pt>
    <dgm:pt modelId="{5273836B-BA27-444F-BB52-238AF6542819}" type="pres">
      <dgm:prSet presAssocID="{1539A363-56A3-41F0-8AF0-14EF23807F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9F813B5-8836-480D-9111-A6563F10F8EC}" type="pres">
      <dgm:prSet presAssocID="{29F39482-1FAA-4E97-90BE-3FD36F857A9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DF3553-DD43-41C9-8F6C-2AC366ECE580}" type="pres">
      <dgm:prSet presAssocID="{29F39482-1FAA-4E97-90BE-3FD36F857A9D}" presName="spNode" presStyleCnt="0"/>
      <dgm:spPr/>
    </dgm:pt>
    <dgm:pt modelId="{F51B3F1B-AA52-4EF5-A8C9-B49B1059402D}" type="pres">
      <dgm:prSet presAssocID="{AF873FFE-6A2A-4242-8F9F-70D0A3C6645E}" presName="sibTrans" presStyleLbl="sibTrans1D1" presStyleIdx="0" presStyleCnt="4"/>
      <dgm:spPr/>
      <dgm:t>
        <a:bodyPr/>
        <a:lstStyle/>
        <a:p>
          <a:endParaRPr lang="fr-FR"/>
        </a:p>
      </dgm:t>
    </dgm:pt>
    <dgm:pt modelId="{29F544DD-A7DD-4282-9F60-30F9A6C40212}" type="pres">
      <dgm:prSet presAssocID="{8841ACDF-32BB-4189-8861-5CCF850B92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A4E5FF-0FD8-4A84-BC15-81DCF32E73DA}" type="pres">
      <dgm:prSet presAssocID="{8841ACDF-32BB-4189-8861-5CCF850B9222}" presName="spNode" presStyleCnt="0"/>
      <dgm:spPr/>
    </dgm:pt>
    <dgm:pt modelId="{61E45835-6B47-413C-8F92-C7973C5736B6}" type="pres">
      <dgm:prSet presAssocID="{76F0D430-344E-4857-A727-152B596F3D66}" presName="sibTrans" presStyleLbl="sibTrans1D1" presStyleIdx="1" presStyleCnt="4"/>
      <dgm:spPr/>
      <dgm:t>
        <a:bodyPr/>
        <a:lstStyle/>
        <a:p>
          <a:endParaRPr lang="fr-FR"/>
        </a:p>
      </dgm:t>
    </dgm:pt>
    <dgm:pt modelId="{6B91CE61-D58E-4CB9-91F4-F393F37291B7}" type="pres">
      <dgm:prSet presAssocID="{821AF459-83D4-40AB-9545-F1AE0A67800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B4A443-97E3-4F77-BEA8-DBDB330B1748}" type="pres">
      <dgm:prSet presAssocID="{821AF459-83D4-40AB-9545-F1AE0A67800B}" presName="spNode" presStyleCnt="0"/>
      <dgm:spPr/>
    </dgm:pt>
    <dgm:pt modelId="{D5ED7D26-48B3-40E7-A811-233C8E7A954E}" type="pres">
      <dgm:prSet presAssocID="{95296633-2E76-405F-98E0-8D962483773A}" presName="sibTrans" presStyleLbl="sibTrans1D1" presStyleIdx="2" presStyleCnt="4"/>
      <dgm:spPr/>
      <dgm:t>
        <a:bodyPr/>
        <a:lstStyle/>
        <a:p>
          <a:endParaRPr lang="fr-FR"/>
        </a:p>
      </dgm:t>
    </dgm:pt>
    <dgm:pt modelId="{67C23A03-EFB5-4C2E-8DDD-089269382FFB}" type="pres">
      <dgm:prSet presAssocID="{E20F7A88-6081-470D-91A2-275310C3427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77F5BD-2957-4D0A-A160-6223C6D09963}" type="pres">
      <dgm:prSet presAssocID="{E20F7A88-6081-470D-91A2-275310C3427A}" presName="spNode" presStyleCnt="0"/>
      <dgm:spPr/>
    </dgm:pt>
    <dgm:pt modelId="{DE9CFDBF-2C4A-4D4F-B626-3A40EDEC44C9}" type="pres">
      <dgm:prSet presAssocID="{25F77C80-CDC3-487B-8B36-486ED631B71C}" presName="sibTrans" presStyleLbl="sibTrans1D1" presStyleIdx="3" presStyleCnt="4"/>
      <dgm:spPr/>
      <dgm:t>
        <a:bodyPr/>
        <a:lstStyle/>
        <a:p>
          <a:endParaRPr lang="fr-FR"/>
        </a:p>
      </dgm:t>
    </dgm:pt>
  </dgm:ptLst>
  <dgm:cxnLst>
    <dgm:cxn modelId="{7F69A57C-3CD2-4CC1-A696-5A5E9C9B22B3}" type="presOf" srcId="{E20F7A88-6081-470D-91A2-275310C3427A}" destId="{67C23A03-EFB5-4C2E-8DDD-089269382FFB}" srcOrd="0" destOrd="0" presId="urn:microsoft.com/office/officeart/2005/8/layout/cycle6"/>
    <dgm:cxn modelId="{CDBC7583-8130-4734-B4D5-DFCDD12CB1E0}" srcId="{1539A363-56A3-41F0-8AF0-14EF23807F21}" destId="{E20F7A88-6081-470D-91A2-275310C3427A}" srcOrd="3" destOrd="0" parTransId="{3D9BE5B5-9DDF-4DE0-80DA-D77204D04B0F}" sibTransId="{25F77C80-CDC3-487B-8B36-486ED631B71C}"/>
    <dgm:cxn modelId="{1B1D1595-70AC-44FA-A4E5-56B02461C80E}" type="presOf" srcId="{AF873FFE-6A2A-4242-8F9F-70D0A3C6645E}" destId="{F51B3F1B-AA52-4EF5-A8C9-B49B1059402D}" srcOrd="0" destOrd="0" presId="urn:microsoft.com/office/officeart/2005/8/layout/cycle6"/>
    <dgm:cxn modelId="{DA3D149E-C02F-4454-9F60-EC5BB3A28864}" srcId="{1539A363-56A3-41F0-8AF0-14EF23807F21}" destId="{821AF459-83D4-40AB-9545-F1AE0A67800B}" srcOrd="2" destOrd="0" parTransId="{75008D9D-AD0E-4BBF-81DF-E5CBD98E016A}" sibTransId="{95296633-2E76-405F-98E0-8D962483773A}"/>
    <dgm:cxn modelId="{01AFC418-4FF5-4BC0-BE91-9A0BC1739F56}" type="presOf" srcId="{25F77C80-CDC3-487B-8B36-486ED631B71C}" destId="{DE9CFDBF-2C4A-4D4F-B626-3A40EDEC44C9}" srcOrd="0" destOrd="0" presId="urn:microsoft.com/office/officeart/2005/8/layout/cycle6"/>
    <dgm:cxn modelId="{92038AB3-889B-48A2-9739-6F5436692E31}" srcId="{1539A363-56A3-41F0-8AF0-14EF23807F21}" destId="{8841ACDF-32BB-4189-8861-5CCF850B9222}" srcOrd="1" destOrd="0" parTransId="{09A87200-A367-4FF1-9B6E-BADCC14B5C52}" sibTransId="{76F0D430-344E-4857-A727-152B596F3D66}"/>
    <dgm:cxn modelId="{C9AB9338-8B3B-411D-815B-36A3ED45265F}" type="presOf" srcId="{821AF459-83D4-40AB-9545-F1AE0A67800B}" destId="{6B91CE61-D58E-4CB9-91F4-F393F37291B7}" srcOrd="0" destOrd="0" presId="urn:microsoft.com/office/officeart/2005/8/layout/cycle6"/>
    <dgm:cxn modelId="{C8380A23-29B3-4C8E-933E-100B593859F6}" type="presOf" srcId="{1539A363-56A3-41F0-8AF0-14EF23807F21}" destId="{5273836B-BA27-444F-BB52-238AF6542819}" srcOrd="0" destOrd="0" presId="urn:microsoft.com/office/officeart/2005/8/layout/cycle6"/>
    <dgm:cxn modelId="{CDA2DD9E-A52C-46BC-BB0C-F8ADB83049E5}" srcId="{1539A363-56A3-41F0-8AF0-14EF23807F21}" destId="{29F39482-1FAA-4E97-90BE-3FD36F857A9D}" srcOrd="0" destOrd="0" parTransId="{91745540-AC46-498A-99E8-8C9AD3907FFF}" sibTransId="{AF873FFE-6A2A-4242-8F9F-70D0A3C6645E}"/>
    <dgm:cxn modelId="{91865433-E960-4B6C-95D8-5B70C1AC8C9E}" type="presOf" srcId="{76F0D430-344E-4857-A727-152B596F3D66}" destId="{61E45835-6B47-413C-8F92-C7973C5736B6}" srcOrd="0" destOrd="0" presId="urn:microsoft.com/office/officeart/2005/8/layout/cycle6"/>
    <dgm:cxn modelId="{02903BF0-50FB-4BB4-A6AE-AF19CA36A9A4}" type="presOf" srcId="{95296633-2E76-405F-98E0-8D962483773A}" destId="{D5ED7D26-48B3-40E7-A811-233C8E7A954E}" srcOrd="0" destOrd="0" presId="urn:microsoft.com/office/officeart/2005/8/layout/cycle6"/>
    <dgm:cxn modelId="{6D922BBC-1F9D-438E-8FFE-35B2F1580E4C}" type="presOf" srcId="{29F39482-1FAA-4E97-90BE-3FD36F857A9D}" destId="{09F813B5-8836-480D-9111-A6563F10F8EC}" srcOrd="0" destOrd="0" presId="urn:microsoft.com/office/officeart/2005/8/layout/cycle6"/>
    <dgm:cxn modelId="{CB3A8329-CADD-4680-92DB-5D3CBAC43262}" type="presOf" srcId="{8841ACDF-32BB-4189-8861-5CCF850B9222}" destId="{29F544DD-A7DD-4282-9F60-30F9A6C40212}" srcOrd="0" destOrd="0" presId="urn:microsoft.com/office/officeart/2005/8/layout/cycle6"/>
    <dgm:cxn modelId="{BBE361C7-5915-40D0-A23D-D3153C6AD252}" type="presParOf" srcId="{5273836B-BA27-444F-BB52-238AF6542819}" destId="{09F813B5-8836-480D-9111-A6563F10F8EC}" srcOrd="0" destOrd="0" presId="urn:microsoft.com/office/officeart/2005/8/layout/cycle6"/>
    <dgm:cxn modelId="{CF39EAC8-DBF3-4926-B202-2E37F9A744E4}" type="presParOf" srcId="{5273836B-BA27-444F-BB52-238AF6542819}" destId="{BADF3553-DD43-41C9-8F6C-2AC366ECE580}" srcOrd="1" destOrd="0" presId="urn:microsoft.com/office/officeart/2005/8/layout/cycle6"/>
    <dgm:cxn modelId="{6F782451-AEE1-481E-96EC-689C43CAD16E}" type="presParOf" srcId="{5273836B-BA27-444F-BB52-238AF6542819}" destId="{F51B3F1B-AA52-4EF5-A8C9-B49B1059402D}" srcOrd="2" destOrd="0" presId="urn:microsoft.com/office/officeart/2005/8/layout/cycle6"/>
    <dgm:cxn modelId="{8D3ADE65-E8FB-4C1F-B91E-16B633A0AB46}" type="presParOf" srcId="{5273836B-BA27-444F-BB52-238AF6542819}" destId="{29F544DD-A7DD-4282-9F60-30F9A6C40212}" srcOrd="3" destOrd="0" presId="urn:microsoft.com/office/officeart/2005/8/layout/cycle6"/>
    <dgm:cxn modelId="{D383F83C-6780-4C97-85F8-AD98BACFA267}" type="presParOf" srcId="{5273836B-BA27-444F-BB52-238AF6542819}" destId="{7CA4E5FF-0FD8-4A84-BC15-81DCF32E73DA}" srcOrd="4" destOrd="0" presId="urn:microsoft.com/office/officeart/2005/8/layout/cycle6"/>
    <dgm:cxn modelId="{085E99DB-E000-462B-A430-39F7C24AE900}" type="presParOf" srcId="{5273836B-BA27-444F-BB52-238AF6542819}" destId="{61E45835-6B47-413C-8F92-C7973C5736B6}" srcOrd="5" destOrd="0" presId="urn:microsoft.com/office/officeart/2005/8/layout/cycle6"/>
    <dgm:cxn modelId="{F7D2F861-683D-453F-80A0-56023B307C3F}" type="presParOf" srcId="{5273836B-BA27-444F-BB52-238AF6542819}" destId="{6B91CE61-D58E-4CB9-91F4-F393F37291B7}" srcOrd="6" destOrd="0" presId="urn:microsoft.com/office/officeart/2005/8/layout/cycle6"/>
    <dgm:cxn modelId="{BE8A73A3-7F8D-48F8-A908-ECE5EE32718B}" type="presParOf" srcId="{5273836B-BA27-444F-BB52-238AF6542819}" destId="{CAB4A443-97E3-4F77-BEA8-DBDB330B1748}" srcOrd="7" destOrd="0" presId="urn:microsoft.com/office/officeart/2005/8/layout/cycle6"/>
    <dgm:cxn modelId="{868522CC-47A6-475B-8D00-A51950DD82E4}" type="presParOf" srcId="{5273836B-BA27-444F-BB52-238AF6542819}" destId="{D5ED7D26-48B3-40E7-A811-233C8E7A954E}" srcOrd="8" destOrd="0" presId="urn:microsoft.com/office/officeart/2005/8/layout/cycle6"/>
    <dgm:cxn modelId="{314E268C-2C66-43DE-A0B5-13DB9A1F90A8}" type="presParOf" srcId="{5273836B-BA27-444F-BB52-238AF6542819}" destId="{67C23A03-EFB5-4C2E-8DDD-089269382FFB}" srcOrd="9" destOrd="0" presId="urn:microsoft.com/office/officeart/2005/8/layout/cycle6"/>
    <dgm:cxn modelId="{61C0149D-5AEE-4033-9FD0-91002807C0AA}" type="presParOf" srcId="{5273836B-BA27-444F-BB52-238AF6542819}" destId="{2577F5BD-2957-4D0A-A160-6223C6D09963}" srcOrd="10" destOrd="0" presId="urn:microsoft.com/office/officeart/2005/8/layout/cycle6"/>
    <dgm:cxn modelId="{BB6577D1-96ED-438E-BE80-B179978EB238}" type="presParOf" srcId="{5273836B-BA27-444F-BB52-238AF6542819}" destId="{DE9CFDBF-2C4A-4D4F-B626-3A40EDEC44C9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44AD09-6FC0-40B2-A9BE-2062B7F56A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8624E0A-6521-49F4-88BE-056300BB6840}">
      <dgm:prSet phldrT="[Texte]" custT="1"/>
      <dgm:spPr/>
      <dgm:t>
        <a:bodyPr/>
        <a:lstStyle/>
        <a:p>
          <a:r>
            <a:rPr lang="fr-BE" sz="1100" dirty="0" smtClean="0"/>
            <a:t>Etat nutritionnel normal</a:t>
          </a:r>
          <a:endParaRPr lang="fr-FR" sz="1100" dirty="0"/>
        </a:p>
      </dgm:t>
    </dgm:pt>
    <dgm:pt modelId="{49A7B8C8-659D-4604-8461-99043AB658E6}" type="parTrans" cxnId="{A5284BAD-7C9B-4324-90B3-CDD28E09D3D5}">
      <dgm:prSet/>
      <dgm:spPr/>
      <dgm:t>
        <a:bodyPr/>
        <a:lstStyle/>
        <a:p>
          <a:endParaRPr lang="fr-FR" sz="1100"/>
        </a:p>
      </dgm:t>
    </dgm:pt>
    <dgm:pt modelId="{51975D1D-5719-4341-A048-2195ECADB2EB}" type="sibTrans" cxnId="{A5284BAD-7C9B-4324-90B3-CDD28E09D3D5}">
      <dgm:prSet/>
      <dgm:spPr/>
      <dgm:t>
        <a:bodyPr/>
        <a:lstStyle/>
        <a:p>
          <a:endParaRPr lang="fr-FR" sz="1100"/>
        </a:p>
      </dgm:t>
    </dgm:pt>
    <dgm:pt modelId="{AA5F1934-33AA-48DE-A369-37C02A8FB0C7}">
      <dgm:prSet phldrT="[Texte]" custT="1"/>
      <dgm:spPr/>
      <dgm:t>
        <a:bodyPr/>
        <a:lstStyle/>
        <a:p>
          <a:r>
            <a:rPr lang="fr-BE" sz="1100" dirty="0" smtClean="0"/>
            <a:t>Dénutrition</a:t>
          </a:r>
        </a:p>
        <a:p>
          <a:r>
            <a:rPr lang="fr-BE" sz="1100" dirty="0" smtClean="0"/>
            <a:t> légère/modérée</a:t>
          </a:r>
          <a:endParaRPr lang="fr-FR" sz="1100" dirty="0"/>
        </a:p>
      </dgm:t>
    </dgm:pt>
    <dgm:pt modelId="{7127310A-84A9-43FA-9B3C-13319F6B560C}" type="parTrans" cxnId="{5CB4432B-4D72-41F1-894D-8BA8E7775128}">
      <dgm:prSet/>
      <dgm:spPr/>
      <dgm:t>
        <a:bodyPr/>
        <a:lstStyle/>
        <a:p>
          <a:endParaRPr lang="fr-FR" sz="1100"/>
        </a:p>
      </dgm:t>
    </dgm:pt>
    <dgm:pt modelId="{5F0915B1-20C6-4BE1-B47D-5E2752D6CE04}" type="sibTrans" cxnId="{5CB4432B-4D72-41F1-894D-8BA8E7775128}">
      <dgm:prSet/>
      <dgm:spPr/>
      <dgm:t>
        <a:bodyPr/>
        <a:lstStyle/>
        <a:p>
          <a:endParaRPr lang="fr-FR" sz="1100"/>
        </a:p>
      </dgm:t>
    </dgm:pt>
    <dgm:pt modelId="{7CFC0C61-5386-4C79-B120-E8CAB68019C0}">
      <dgm:prSet phldrT="[Texte]" custT="1"/>
      <dgm:spPr/>
      <dgm:t>
        <a:bodyPr/>
        <a:lstStyle/>
        <a:p>
          <a:r>
            <a:rPr lang="fr-BE" sz="1100" dirty="0" smtClean="0"/>
            <a:t>Surveillance du poids</a:t>
          </a:r>
          <a:endParaRPr lang="fr-FR" sz="1100" dirty="0"/>
        </a:p>
      </dgm:t>
    </dgm:pt>
    <dgm:pt modelId="{7BA7B718-134A-424E-87D8-8BE8A3A78BA7}" type="parTrans" cxnId="{698A53B0-AF43-4365-B9B5-A5D9308FB87E}">
      <dgm:prSet/>
      <dgm:spPr/>
      <dgm:t>
        <a:bodyPr/>
        <a:lstStyle/>
        <a:p>
          <a:endParaRPr lang="fr-FR" sz="1100"/>
        </a:p>
      </dgm:t>
    </dgm:pt>
    <dgm:pt modelId="{7F994AB8-AD65-4416-84E4-62507AB6A350}" type="sibTrans" cxnId="{698A53B0-AF43-4365-B9B5-A5D9308FB87E}">
      <dgm:prSet/>
      <dgm:spPr/>
      <dgm:t>
        <a:bodyPr/>
        <a:lstStyle/>
        <a:p>
          <a:endParaRPr lang="fr-FR" sz="1100"/>
        </a:p>
      </dgm:t>
    </dgm:pt>
    <dgm:pt modelId="{EF5A2794-6253-4DD6-8C66-21B33FEA263B}">
      <dgm:prSet phldrT="[Texte]" custT="1"/>
      <dgm:spPr/>
      <dgm:t>
        <a:bodyPr/>
        <a:lstStyle/>
        <a:p>
          <a:r>
            <a:rPr lang="fr-BE" sz="1100" dirty="0" smtClean="0"/>
            <a:t>Adaptation de l’alimentation </a:t>
          </a:r>
        </a:p>
        <a:p>
          <a:r>
            <a:rPr lang="fr-BE" sz="1100" dirty="0" smtClean="0"/>
            <a:t>Alimentation enrichie</a:t>
          </a:r>
        </a:p>
        <a:p>
          <a:r>
            <a:rPr lang="fr-BE" sz="1100" dirty="0" smtClean="0"/>
            <a:t> suppléments nutritionnels  oraux (SNO)</a:t>
          </a:r>
          <a:endParaRPr lang="fr-FR" sz="1100" dirty="0"/>
        </a:p>
      </dgm:t>
    </dgm:pt>
    <dgm:pt modelId="{14D52509-9DB8-4F3E-A1E2-2A259EDB9D1C}" type="parTrans" cxnId="{6C32C0C5-C689-42B7-B484-7C5CADB31344}">
      <dgm:prSet/>
      <dgm:spPr/>
      <dgm:t>
        <a:bodyPr/>
        <a:lstStyle/>
        <a:p>
          <a:endParaRPr lang="fr-FR" sz="1100"/>
        </a:p>
      </dgm:t>
    </dgm:pt>
    <dgm:pt modelId="{92575294-8F92-44F4-9515-F076016ECC9A}" type="sibTrans" cxnId="{6C32C0C5-C689-42B7-B484-7C5CADB31344}">
      <dgm:prSet/>
      <dgm:spPr/>
      <dgm:t>
        <a:bodyPr/>
        <a:lstStyle/>
        <a:p>
          <a:endParaRPr lang="fr-FR" sz="1100"/>
        </a:p>
      </dgm:t>
    </dgm:pt>
    <dgm:pt modelId="{FEB31A83-9957-4964-9139-CDFC96A9C942}">
      <dgm:prSet phldrT="[Texte]" custT="1"/>
      <dgm:spPr/>
      <dgm:t>
        <a:bodyPr/>
        <a:lstStyle/>
        <a:p>
          <a:r>
            <a:rPr lang="fr-BE" sz="1100" dirty="0" smtClean="0"/>
            <a:t>Nutrition artificielle</a:t>
          </a:r>
          <a:endParaRPr lang="fr-FR" sz="1100" dirty="0"/>
        </a:p>
      </dgm:t>
    </dgm:pt>
    <dgm:pt modelId="{5CA4EDA9-B07E-4CAF-BBDA-6BADEB132F2F}" type="parTrans" cxnId="{3607B992-6354-4120-BEE9-90CE6F03FAD8}">
      <dgm:prSet/>
      <dgm:spPr/>
      <dgm:t>
        <a:bodyPr/>
        <a:lstStyle/>
        <a:p>
          <a:endParaRPr lang="fr-FR" sz="1100"/>
        </a:p>
      </dgm:t>
    </dgm:pt>
    <dgm:pt modelId="{42C00471-7000-4A55-8EF8-052092401833}" type="sibTrans" cxnId="{3607B992-6354-4120-BEE9-90CE6F03FAD8}">
      <dgm:prSet/>
      <dgm:spPr/>
      <dgm:t>
        <a:bodyPr/>
        <a:lstStyle/>
        <a:p>
          <a:endParaRPr lang="fr-FR" sz="1100"/>
        </a:p>
      </dgm:t>
    </dgm:pt>
    <dgm:pt modelId="{0E822477-6034-49A6-B8E5-24AAF5B5FB82}">
      <dgm:prSet custT="1"/>
      <dgm:spPr/>
      <dgm:t>
        <a:bodyPr/>
        <a:lstStyle/>
        <a:p>
          <a:r>
            <a:rPr lang="fr-BE" sz="1100" dirty="0" smtClean="0"/>
            <a:t>Dénutrition sévère</a:t>
          </a:r>
          <a:endParaRPr lang="fr-FR" sz="1100" dirty="0"/>
        </a:p>
      </dgm:t>
    </dgm:pt>
    <dgm:pt modelId="{F637DFCE-94D5-4B22-97A8-48B17C8727DE}" type="parTrans" cxnId="{B111CC52-ECCB-41AF-9AB3-8FA84DABC71E}">
      <dgm:prSet/>
      <dgm:spPr/>
      <dgm:t>
        <a:bodyPr/>
        <a:lstStyle/>
        <a:p>
          <a:endParaRPr lang="fr-FR" sz="1100"/>
        </a:p>
      </dgm:t>
    </dgm:pt>
    <dgm:pt modelId="{094C332F-D4B5-4109-BE5F-006350F84318}" type="sibTrans" cxnId="{B111CC52-ECCB-41AF-9AB3-8FA84DABC71E}">
      <dgm:prSet/>
      <dgm:spPr/>
      <dgm:t>
        <a:bodyPr/>
        <a:lstStyle/>
        <a:p>
          <a:endParaRPr lang="fr-FR" sz="1100"/>
        </a:p>
      </dgm:t>
    </dgm:pt>
    <dgm:pt modelId="{110D01B2-FB64-4C53-A28C-8CC961B18533}">
      <dgm:prSet custT="1"/>
      <dgm:spPr/>
      <dgm:t>
        <a:bodyPr/>
        <a:lstStyle/>
        <a:p>
          <a:r>
            <a:rPr lang="fr-BE" sz="1100" dirty="0" smtClean="0"/>
            <a:t>Surveillance régulière du poids </a:t>
          </a:r>
        </a:p>
        <a:p>
          <a:r>
            <a:rPr lang="fr-BE" sz="1100" dirty="0" smtClean="0"/>
            <a:t>évaluation des </a:t>
          </a:r>
          <a:r>
            <a:rPr lang="fr-BE" sz="1100" dirty="0" err="1" smtClean="0"/>
            <a:t>ingestats</a:t>
          </a:r>
          <a:r>
            <a:rPr lang="fr-BE" sz="1100" dirty="0" smtClean="0"/>
            <a:t> </a:t>
          </a:r>
        </a:p>
        <a:p>
          <a:r>
            <a:rPr lang="fr-BE" sz="1100" dirty="0" smtClean="0"/>
            <a:t>variation du poids</a:t>
          </a:r>
          <a:endParaRPr lang="fr-FR" sz="1100" dirty="0"/>
        </a:p>
      </dgm:t>
    </dgm:pt>
    <dgm:pt modelId="{BCDC3D8C-2A90-447C-A2F6-5E10D7C693A9}" type="parTrans" cxnId="{44954D26-1196-42C1-AFFB-8F068F7FFDA8}">
      <dgm:prSet/>
      <dgm:spPr/>
      <dgm:t>
        <a:bodyPr/>
        <a:lstStyle/>
        <a:p>
          <a:endParaRPr lang="fr-FR" sz="1100"/>
        </a:p>
      </dgm:t>
    </dgm:pt>
    <dgm:pt modelId="{6FD4A4CA-B5AF-48DC-81A1-062FDEB9F2A0}" type="sibTrans" cxnId="{44954D26-1196-42C1-AFFB-8F068F7FFDA8}">
      <dgm:prSet/>
      <dgm:spPr/>
      <dgm:t>
        <a:bodyPr/>
        <a:lstStyle/>
        <a:p>
          <a:endParaRPr lang="fr-FR" sz="1100"/>
        </a:p>
      </dgm:t>
    </dgm:pt>
    <dgm:pt modelId="{F88AE3BD-7B1D-425A-93D7-1C39F8E5AF79}">
      <dgm:prSet custT="1"/>
      <dgm:spPr/>
      <dgm:t>
        <a:bodyPr/>
        <a:lstStyle/>
        <a:p>
          <a:r>
            <a:rPr lang="fr-BE" sz="1100" dirty="0" smtClean="0"/>
            <a:t>Perte de poids </a:t>
          </a:r>
        </a:p>
        <a:p>
          <a:r>
            <a:rPr lang="fr-BE" sz="1100" dirty="0" smtClean="0"/>
            <a:t>baisse des </a:t>
          </a:r>
          <a:r>
            <a:rPr lang="fr-BE" sz="1100" dirty="0" err="1" smtClean="0"/>
            <a:t>ingestats</a:t>
          </a:r>
          <a:endParaRPr lang="fr-FR" sz="1100" dirty="0"/>
        </a:p>
      </dgm:t>
    </dgm:pt>
    <dgm:pt modelId="{9AEEB035-3752-4BA2-9E09-95AE915E3252}" type="parTrans" cxnId="{74DF8FDF-70B9-45EF-B785-33D98AD37EFB}">
      <dgm:prSet/>
      <dgm:spPr/>
      <dgm:t>
        <a:bodyPr/>
        <a:lstStyle/>
        <a:p>
          <a:endParaRPr lang="fr-FR" sz="1100"/>
        </a:p>
      </dgm:t>
    </dgm:pt>
    <dgm:pt modelId="{45313635-A17B-47E6-BA5A-8743821F7EC4}" type="sibTrans" cxnId="{74DF8FDF-70B9-45EF-B785-33D98AD37EFB}">
      <dgm:prSet/>
      <dgm:spPr/>
      <dgm:t>
        <a:bodyPr/>
        <a:lstStyle/>
        <a:p>
          <a:endParaRPr lang="fr-FR" sz="1100"/>
        </a:p>
      </dgm:t>
    </dgm:pt>
    <dgm:pt modelId="{F0D19AB8-889E-45A9-A869-04BED1BB31ED}" type="pres">
      <dgm:prSet presAssocID="{ED44AD09-6FC0-40B2-A9BE-2062B7F56A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51D9DA8-F4BC-4E5F-9B06-AE6FBD61315C}" type="pres">
      <dgm:prSet presAssocID="{B8624E0A-6521-49F4-88BE-056300BB6840}" presName="node" presStyleLbl="node1" presStyleIdx="0" presStyleCnt="8" custScaleX="102984" custScaleY="78761" custLinFactNeighborX="-46682" custLinFactNeighborY="-355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9977FD-D243-474C-85FE-1E09548AFCB6}" type="pres">
      <dgm:prSet presAssocID="{51975D1D-5719-4341-A048-2195ECADB2EB}" presName="sibTrans" presStyleCnt="0"/>
      <dgm:spPr/>
    </dgm:pt>
    <dgm:pt modelId="{CF367FE8-EB4D-4740-9E9A-EB06B5214F6D}" type="pres">
      <dgm:prSet presAssocID="{AA5F1934-33AA-48DE-A369-37C02A8FB0C7}" presName="node" presStyleLbl="node1" presStyleIdx="1" presStyleCnt="8" custScaleY="82541" custLinFactNeighborX="177" custLinFactNeighborY="-4039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C2F1D1-5883-4EC8-A161-2C8840CCAD3B}" type="pres">
      <dgm:prSet presAssocID="{5F0915B1-20C6-4BE1-B47D-5E2752D6CE04}" presName="sibTrans" presStyleCnt="0"/>
      <dgm:spPr/>
    </dgm:pt>
    <dgm:pt modelId="{E9C5E27A-433E-428A-B7C2-67E78F202C99}" type="pres">
      <dgm:prSet presAssocID="{0E822477-6034-49A6-B8E5-24AAF5B5FB82}" presName="node" presStyleLbl="node1" presStyleIdx="2" presStyleCnt="8" custScaleY="84805" custLinFactNeighborX="-176" custLinFactNeighborY="-3926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7519322-D921-4292-90B6-037A005A64BC}" type="pres">
      <dgm:prSet presAssocID="{094C332F-D4B5-4109-BE5F-006350F84318}" presName="sibTrans" presStyleCnt="0"/>
      <dgm:spPr/>
    </dgm:pt>
    <dgm:pt modelId="{0C6A9F86-8A72-4F2D-8FB1-8C90446A4328}" type="pres">
      <dgm:prSet presAssocID="{7CFC0C61-5386-4C79-B120-E8CAB68019C0}" presName="node" presStyleLbl="node1" presStyleIdx="3" presStyleCnt="8" custScaleX="81039" custScaleY="50332" custLinFactNeighborX="-7412" custLinFactNeighborY="-109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74D2D6C-47C7-4788-8909-08832B562331}" type="pres">
      <dgm:prSet presAssocID="{7F994AB8-AD65-4416-84E4-62507AB6A350}" presName="sibTrans" presStyleCnt="0"/>
      <dgm:spPr/>
    </dgm:pt>
    <dgm:pt modelId="{29631CED-0A1A-46D6-9D79-87311316EAF1}" type="pres">
      <dgm:prSet presAssocID="{EF5A2794-6253-4DD6-8C66-21B33FEA263B}" presName="node" presStyleLbl="node1" presStyleIdx="4" presStyleCnt="8" custAng="0" custScaleX="116157" custScaleY="67532" custLinFactNeighborX="2821" custLinFactNeighborY="-8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2C3C6E-2784-4942-948B-7E40BD2CAC5E}" type="pres">
      <dgm:prSet presAssocID="{92575294-8F92-44F4-9515-F076016ECC9A}" presName="sibTrans" presStyleCnt="0"/>
      <dgm:spPr/>
    </dgm:pt>
    <dgm:pt modelId="{CCEF37CE-BEF6-4C34-9588-D306A8D6F863}" type="pres">
      <dgm:prSet presAssocID="{FEB31A83-9957-4964-9139-CDFC96A9C942}" presName="node" presStyleLbl="node1" presStyleIdx="5" presStyleCnt="8" custScaleX="69474" custScaleY="57042" custLinFactNeighborX="10767" custLinFactNeighborY="-48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242FCB-96D9-4277-8458-016DB11942A9}" type="pres">
      <dgm:prSet presAssocID="{42C00471-7000-4A55-8EF8-052092401833}" presName="sibTrans" presStyleCnt="0"/>
      <dgm:spPr/>
    </dgm:pt>
    <dgm:pt modelId="{4DFFB9B0-F1E4-4EC9-955D-0C1CFEAA561E}" type="pres">
      <dgm:prSet presAssocID="{110D01B2-FB64-4C53-A28C-8CC961B18533}" presName="node" presStyleLbl="node1" presStyleIdx="6" presStyleCnt="8" custScaleX="135214" custScaleY="84365" custLinFactNeighborX="-31062" custLinFactNeighborY="2711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06EECC-077B-4AB8-AAA2-0C55110CC5E5}" type="pres">
      <dgm:prSet presAssocID="{6FD4A4CA-B5AF-48DC-81A1-062FDEB9F2A0}" presName="sibTrans" presStyleCnt="0"/>
      <dgm:spPr/>
    </dgm:pt>
    <dgm:pt modelId="{2175CCF4-B54F-4B26-B98F-F80919E0964C}" type="pres">
      <dgm:prSet presAssocID="{F88AE3BD-7B1D-425A-93D7-1C39F8E5AF79}" presName="node" presStyleLbl="node1" presStyleIdx="7" presStyleCnt="8" custScaleX="115691" custScaleY="77981" custLinFactNeighborX="31898" custLinFactNeighborY="2392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C9A3C1A-DE46-48C9-9868-268110617407}" type="presOf" srcId="{EF5A2794-6253-4DD6-8C66-21B33FEA263B}" destId="{29631CED-0A1A-46D6-9D79-87311316EAF1}" srcOrd="0" destOrd="0" presId="urn:microsoft.com/office/officeart/2005/8/layout/default"/>
    <dgm:cxn modelId="{E0BBD8C8-A52D-48E5-8912-3852EC41BD51}" type="presOf" srcId="{7CFC0C61-5386-4C79-B120-E8CAB68019C0}" destId="{0C6A9F86-8A72-4F2D-8FB1-8C90446A4328}" srcOrd="0" destOrd="0" presId="urn:microsoft.com/office/officeart/2005/8/layout/default"/>
    <dgm:cxn modelId="{698A53B0-AF43-4365-B9B5-A5D9308FB87E}" srcId="{ED44AD09-6FC0-40B2-A9BE-2062B7F56A41}" destId="{7CFC0C61-5386-4C79-B120-E8CAB68019C0}" srcOrd="3" destOrd="0" parTransId="{7BA7B718-134A-424E-87D8-8BE8A3A78BA7}" sibTransId="{7F994AB8-AD65-4416-84E4-62507AB6A350}"/>
    <dgm:cxn modelId="{1195889F-1B4A-42C9-8B2B-BF601553F1D1}" type="presOf" srcId="{0E822477-6034-49A6-B8E5-24AAF5B5FB82}" destId="{E9C5E27A-433E-428A-B7C2-67E78F202C99}" srcOrd="0" destOrd="0" presId="urn:microsoft.com/office/officeart/2005/8/layout/default"/>
    <dgm:cxn modelId="{B111CC52-ECCB-41AF-9AB3-8FA84DABC71E}" srcId="{ED44AD09-6FC0-40B2-A9BE-2062B7F56A41}" destId="{0E822477-6034-49A6-B8E5-24AAF5B5FB82}" srcOrd="2" destOrd="0" parTransId="{F637DFCE-94D5-4B22-97A8-48B17C8727DE}" sibTransId="{094C332F-D4B5-4109-BE5F-006350F84318}"/>
    <dgm:cxn modelId="{5CB4432B-4D72-41F1-894D-8BA8E7775128}" srcId="{ED44AD09-6FC0-40B2-A9BE-2062B7F56A41}" destId="{AA5F1934-33AA-48DE-A369-37C02A8FB0C7}" srcOrd="1" destOrd="0" parTransId="{7127310A-84A9-43FA-9B3C-13319F6B560C}" sibTransId="{5F0915B1-20C6-4BE1-B47D-5E2752D6CE04}"/>
    <dgm:cxn modelId="{4202EC34-478B-4ACB-ABB6-B30DFF7ECA2F}" type="presOf" srcId="{AA5F1934-33AA-48DE-A369-37C02A8FB0C7}" destId="{CF367FE8-EB4D-4740-9E9A-EB06B5214F6D}" srcOrd="0" destOrd="0" presId="urn:microsoft.com/office/officeart/2005/8/layout/default"/>
    <dgm:cxn modelId="{A5284BAD-7C9B-4324-90B3-CDD28E09D3D5}" srcId="{ED44AD09-6FC0-40B2-A9BE-2062B7F56A41}" destId="{B8624E0A-6521-49F4-88BE-056300BB6840}" srcOrd="0" destOrd="0" parTransId="{49A7B8C8-659D-4604-8461-99043AB658E6}" sibTransId="{51975D1D-5719-4341-A048-2195ECADB2EB}"/>
    <dgm:cxn modelId="{74DF8FDF-70B9-45EF-B785-33D98AD37EFB}" srcId="{ED44AD09-6FC0-40B2-A9BE-2062B7F56A41}" destId="{F88AE3BD-7B1D-425A-93D7-1C39F8E5AF79}" srcOrd="7" destOrd="0" parTransId="{9AEEB035-3752-4BA2-9E09-95AE915E3252}" sibTransId="{45313635-A17B-47E6-BA5A-8743821F7EC4}"/>
    <dgm:cxn modelId="{ADEECA09-D369-44B4-ABFC-3754EB111315}" type="presOf" srcId="{110D01B2-FB64-4C53-A28C-8CC961B18533}" destId="{4DFFB9B0-F1E4-4EC9-955D-0C1CFEAA561E}" srcOrd="0" destOrd="0" presId="urn:microsoft.com/office/officeart/2005/8/layout/default"/>
    <dgm:cxn modelId="{D7DF1B59-5172-4EF6-B580-2FD810C77F63}" type="presOf" srcId="{FEB31A83-9957-4964-9139-CDFC96A9C942}" destId="{CCEF37CE-BEF6-4C34-9588-D306A8D6F863}" srcOrd="0" destOrd="0" presId="urn:microsoft.com/office/officeart/2005/8/layout/default"/>
    <dgm:cxn modelId="{1DF9FF21-9E33-4E74-BC60-C8CCB90A1870}" type="presOf" srcId="{ED44AD09-6FC0-40B2-A9BE-2062B7F56A41}" destId="{F0D19AB8-889E-45A9-A869-04BED1BB31ED}" srcOrd="0" destOrd="0" presId="urn:microsoft.com/office/officeart/2005/8/layout/default"/>
    <dgm:cxn modelId="{44954D26-1196-42C1-AFFB-8F068F7FFDA8}" srcId="{ED44AD09-6FC0-40B2-A9BE-2062B7F56A41}" destId="{110D01B2-FB64-4C53-A28C-8CC961B18533}" srcOrd="6" destOrd="0" parTransId="{BCDC3D8C-2A90-447C-A2F6-5E10D7C693A9}" sibTransId="{6FD4A4CA-B5AF-48DC-81A1-062FDEB9F2A0}"/>
    <dgm:cxn modelId="{849B7BAA-8CB6-4F32-A11A-E759FB94D447}" type="presOf" srcId="{B8624E0A-6521-49F4-88BE-056300BB6840}" destId="{E51D9DA8-F4BC-4E5F-9B06-AE6FBD61315C}" srcOrd="0" destOrd="0" presId="urn:microsoft.com/office/officeart/2005/8/layout/default"/>
    <dgm:cxn modelId="{6C32C0C5-C689-42B7-B484-7C5CADB31344}" srcId="{ED44AD09-6FC0-40B2-A9BE-2062B7F56A41}" destId="{EF5A2794-6253-4DD6-8C66-21B33FEA263B}" srcOrd="4" destOrd="0" parTransId="{14D52509-9DB8-4F3E-A1E2-2A259EDB9D1C}" sibTransId="{92575294-8F92-44F4-9515-F076016ECC9A}"/>
    <dgm:cxn modelId="{3607B992-6354-4120-BEE9-90CE6F03FAD8}" srcId="{ED44AD09-6FC0-40B2-A9BE-2062B7F56A41}" destId="{FEB31A83-9957-4964-9139-CDFC96A9C942}" srcOrd="5" destOrd="0" parTransId="{5CA4EDA9-B07E-4CAF-BBDA-6BADEB132F2F}" sibTransId="{42C00471-7000-4A55-8EF8-052092401833}"/>
    <dgm:cxn modelId="{7DD96CE0-DC41-40F0-B7CD-73AD3142F19D}" type="presOf" srcId="{F88AE3BD-7B1D-425A-93D7-1C39F8E5AF79}" destId="{2175CCF4-B54F-4B26-B98F-F80919E0964C}" srcOrd="0" destOrd="0" presId="urn:microsoft.com/office/officeart/2005/8/layout/default"/>
    <dgm:cxn modelId="{B0C6A703-1D59-4ABF-B82D-A935AD9337D8}" type="presParOf" srcId="{F0D19AB8-889E-45A9-A869-04BED1BB31ED}" destId="{E51D9DA8-F4BC-4E5F-9B06-AE6FBD61315C}" srcOrd="0" destOrd="0" presId="urn:microsoft.com/office/officeart/2005/8/layout/default"/>
    <dgm:cxn modelId="{A259AFF8-B607-4B0B-9E15-54886221383E}" type="presParOf" srcId="{F0D19AB8-889E-45A9-A869-04BED1BB31ED}" destId="{A39977FD-D243-474C-85FE-1E09548AFCB6}" srcOrd="1" destOrd="0" presId="urn:microsoft.com/office/officeart/2005/8/layout/default"/>
    <dgm:cxn modelId="{16BE4A34-A6CC-43B4-BB3B-5E8F087872B3}" type="presParOf" srcId="{F0D19AB8-889E-45A9-A869-04BED1BB31ED}" destId="{CF367FE8-EB4D-4740-9E9A-EB06B5214F6D}" srcOrd="2" destOrd="0" presId="urn:microsoft.com/office/officeart/2005/8/layout/default"/>
    <dgm:cxn modelId="{22ADC9EC-0AF7-4058-97A5-E5BAC1695AB8}" type="presParOf" srcId="{F0D19AB8-889E-45A9-A869-04BED1BB31ED}" destId="{17C2F1D1-5883-4EC8-A161-2C8840CCAD3B}" srcOrd="3" destOrd="0" presId="urn:microsoft.com/office/officeart/2005/8/layout/default"/>
    <dgm:cxn modelId="{B510E5E8-066C-4937-A2F1-582459CF637F}" type="presParOf" srcId="{F0D19AB8-889E-45A9-A869-04BED1BB31ED}" destId="{E9C5E27A-433E-428A-B7C2-67E78F202C99}" srcOrd="4" destOrd="0" presId="urn:microsoft.com/office/officeart/2005/8/layout/default"/>
    <dgm:cxn modelId="{E6933FAF-E631-4CAF-8DE2-D339B3933FBD}" type="presParOf" srcId="{F0D19AB8-889E-45A9-A869-04BED1BB31ED}" destId="{67519322-D921-4292-90B6-037A005A64BC}" srcOrd="5" destOrd="0" presId="urn:microsoft.com/office/officeart/2005/8/layout/default"/>
    <dgm:cxn modelId="{EA9EAD28-D877-4FC1-9A18-FD6C2CAF7349}" type="presParOf" srcId="{F0D19AB8-889E-45A9-A869-04BED1BB31ED}" destId="{0C6A9F86-8A72-4F2D-8FB1-8C90446A4328}" srcOrd="6" destOrd="0" presId="urn:microsoft.com/office/officeart/2005/8/layout/default"/>
    <dgm:cxn modelId="{99A86C48-8AC7-424B-A017-7C309CC17CD1}" type="presParOf" srcId="{F0D19AB8-889E-45A9-A869-04BED1BB31ED}" destId="{C74D2D6C-47C7-4788-8909-08832B562331}" srcOrd="7" destOrd="0" presId="urn:microsoft.com/office/officeart/2005/8/layout/default"/>
    <dgm:cxn modelId="{A0D7982D-E0B3-4FBF-A72D-10F8B83B0C13}" type="presParOf" srcId="{F0D19AB8-889E-45A9-A869-04BED1BB31ED}" destId="{29631CED-0A1A-46D6-9D79-87311316EAF1}" srcOrd="8" destOrd="0" presId="urn:microsoft.com/office/officeart/2005/8/layout/default"/>
    <dgm:cxn modelId="{4AB294C5-FE8A-4EE5-8D8A-57D9B0D00C13}" type="presParOf" srcId="{F0D19AB8-889E-45A9-A869-04BED1BB31ED}" destId="{EA2C3C6E-2784-4942-948B-7E40BD2CAC5E}" srcOrd="9" destOrd="0" presId="urn:microsoft.com/office/officeart/2005/8/layout/default"/>
    <dgm:cxn modelId="{6CB5F127-A66D-4A54-A2E2-8620FD62259F}" type="presParOf" srcId="{F0D19AB8-889E-45A9-A869-04BED1BB31ED}" destId="{CCEF37CE-BEF6-4C34-9588-D306A8D6F863}" srcOrd="10" destOrd="0" presId="urn:microsoft.com/office/officeart/2005/8/layout/default"/>
    <dgm:cxn modelId="{FD3803B8-4237-487B-A98D-710A9275E912}" type="presParOf" srcId="{F0D19AB8-889E-45A9-A869-04BED1BB31ED}" destId="{97242FCB-96D9-4277-8458-016DB11942A9}" srcOrd="11" destOrd="0" presId="urn:microsoft.com/office/officeart/2005/8/layout/default"/>
    <dgm:cxn modelId="{EEA050DD-5E69-4E4A-9480-40BCC6455140}" type="presParOf" srcId="{F0D19AB8-889E-45A9-A869-04BED1BB31ED}" destId="{4DFFB9B0-F1E4-4EC9-955D-0C1CFEAA561E}" srcOrd="12" destOrd="0" presId="urn:microsoft.com/office/officeart/2005/8/layout/default"/>
    <dgm:cxn modelId="{CB1924D2-D921-4DDD-B7D1-5EE2B7B004D0}" type="presParOf" srcId="{F0D19AB8-889E-45A9-A869-04BED1BB31ED}" destId="{2D06EECC-077B-4AB8-AAA2-0C55110CC5E5}" srcOrd="13" destOrd="0" presId="urn:microsoft.com/office/officeart/2005/8/layout/default"/>
    <dgm:cxn modelId="{3F9D452C-CB19-4D94-BE16-A9EE199EDE51}" type="presParOf" srcId="{F0D19AB8-889E-45A9-A869-04BED1BB31ED}" destId="{2175CCF4-B54F-4B26-B98F-F80919E0964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 kumimoji="0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 kumimoji="0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98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 kumimoji="0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98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25000"/>
              </a:lnSpc>
              <a:spcBef>
                <a:spcPct val="50000"/>
              </a:spcBef>
              <a:buClrTx/>
              <a:buSzTx/>
              <a:buFontTx/>
              <a:buNone/>
              <a:defRPr kumimoji="0" sz="1200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F63561C4-A048-4A4F-8DD2-86FB2D50DB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 sz="1200"/>
            </a:lvl1pPr>
          </a:lstStyle>
          <a:p>
            <a:pPr>
              <a:defRPr/>
            </a:pPr>
            <a:fld id="{5AAE5CF9-98A1-42DB-87CA-592F1C83152D}" type="datetimeFigureOut">
              <a:rPr lang="fr-FR"/>
              <a:pPr>
                <a:defRPr/>
              </a:pPr>
              <a:t>29/10/2014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 sz="1200"/>
            </a:lvl1pPr>
          </a:lstStyle>
          <a:p>
            <a:pPr>
              <a:defRPr/>
            </a:pPr>
            <a:fld id="{2B62C6E7-1022-4EA5-AE08-BC1606AA1C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17515-B7FC-49B4-B390-ABDA4AA06009}" type="slidenum">
              <a:rPr lang="fr-FR" smtClean="0"/>
              <a:pPr/>
              <a:t>1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F45161-553F-4974-AF7C-A7414FB2EB89}" type="slidenum">
              <a:rPr lang="fr-FR" smtClean="0"/>
              <a:pPr/>
              <a:t>30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2C6E7-1022-4EA5-AE08-BC1606AA1C89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2C6E7-1022-4EA5-AE08-BC1606AA1C89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2C6E7-1022-4EA5-AE08-BC1606AA1C89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62C6E7-1022-4EA5-AE08-BC1606AA1C89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0"/>
            <a:ext cx="8229600" cy="838200"/>
          </a:xfrm>
        </p:spPr>
        <p:txBody>
          <a:bodyPr anchor="b"/>
          <a:lstStyle>
            <a:lvl1pPr>
              <a:defRPr/>
            </a:lvl1pPr>
          </a:lstStyle>
          <a:p>
            <a:r>
              <a:rPr lang="fr-FR"/>
              <a:t>Cliquer pour modifier le style du titre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019800"/>
            <a:ext cx="8229600" cy="6096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fr-FR"/>
              <a:t>Cliquer pour modifier le style du sous-titre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67500" y="152400"/>
            <a:ext cx="20955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341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Cliquer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		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eurekasante.fr/parapharmacie/vidal/produits-id11972-FRESUBIN-2-kcal-DRINK.html" TargetMode="External"/><Relationship Id="rId4" Type="http://schemas.openxmlformats.org/officeDocument/2006/relationships/image" Target="../media/image5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homejournal.eu/vie-at-home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C:\Users\Adeline\Desktop\Réseau Diabète 85\images\bricolage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35850" y="2895600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124075" y="476250"/>
            <a:ext cx="5256213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3600" b="1" u="sng"/>
              <a:t>NUTRITION EN MRS </a:t>
            </a:r>
            <a:endParaRPr lang="fr-FR" sz="3600"/>
          </a:p>
        </p:txBody>
      </p:sp>
      <p:sp>
        <p:nvSpPr>
          <p:cNvPr id="3076" name="ZoneTexte 5"/>
          <p:cNvSpPr txBox="1">
            <a:spLocks noChangeArrowheads="1"/>
          </p:cNvSpPr>
          <p:nvPr/>
        </p:nvSpPr>
        <p:spPr bwMode="auto">
          <a:xfrm>
            <a:off x="755650" y="2060575"/>
            <a:ext cx="748823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4000" b="1" dirty="0">
                <a:solidFill>
                  <a:schemeClr val="bg2"/>
                </a:solidFill>
              </a:rPr>
              <a:t>Dr THEUWISSEN J., </a:t>
            </a:r>
            <a:r>
              <a:rPr lang="fr-BE" sz="4000" dirty="0">
                <a:solidFill>
                  <a:schemeClr val="bg2"/>
                </a:solidFill>
              </a:rPr>
              <a:t/>
            </a:r>
            <a:br>
              <a:rPr lang="fr-BE" sz="4000" dirty="0">
                <a:solidFill>
                  <a:schemeClr val="bg2"/>
                </a:solidFill>
              </a:rPr>
            </a:br>
            <a:r>
              <a:rPr lang="fr-BE" sz="4000" i="1" dirty="0">
                <a:solidFill>
                  <a:schemeClr val="bg2"/>
                </a:solidFill>
              </a:rPr>
              <a:t>MCC de la Résidence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4000" i="1" dirty="0">
                <a:solidFill>
                  <a:schemeClr val="bg2"/>
                </a:solidFill>
              </a:rPr>
              <a:t>« Les Chartriers » - Mons</a:t>
            </a:r>
            <a:r>
              <a:rPr lang="fr-BE" sz="4000" i="1">
                <a:solidFill>
                  <a:schemeClr val="bg2"/>
                </a:solidFill>
              </a:rPr>
              <a:t/>
            </a:r>
            <a:br>
              <a:rPr lang="fr-BE" sz="4000" i="1">
                <a:solidFill>
                  <a:schemeClr val="bg2"/>
                </a:solidFill>
              </a:rPr>
            </a:br>
            <a:r>
              <a:rPr lang="fr-BE" sz="4000" i="1" smtClean="0">
                <a:solidFill>
                  <a:schemeClr val="bg2"/>
                </a:solidFill>
              </a:rPr>
              <a:t>Trésorier </a:t>
            </a:r>
            <a:r>
              <a:rPr lang="fr-BE" sz="4000" i="1" dirty="0">
                <a:solidFill>
                  <a:schemeClr val="bg2"/>
                </a:solidFill>
              </a:rPr>
              <a:t>de l’AFRAMECO</a:t>
            </a:r>
            <a:endParaRPr lang="fr-FR" sz="4000" dirty="0">
              <a:solidFill>
                <a:schemeClr val="bg2"/>
              </a:solidFill>
            </a:endParaRPr>
          </a:p>
        </p:txBody>
      </p:sp>
      <p:sp>
        <p:nvSpPr>
          <p:cNvPr id="3077" name="ZoneTexte 6"/>
          <p:cNvSpPr txBox="1">
            <a:spLocks noChangeArrowheads="1"/>
          </p:cNvSpPr>
          <p:nvPr/>
        </p:nvSpPr>
        <p:spPr bwMode="auto">
          <a:xfrm>
            <a:off x="1547664" y="6165304"/>
            <a:ext cx="5688631" cy="39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</a:pPr>
            <a:r>
              <a:rPr lang="fr-BE" dirty="0" smtClean="0"/>
              <a:t>Salon de Malines 2, 3 &amp; 4 octobre  </a:t>
            </a:r>
            <a:r>
              <a:rPr lang="fr-BE" dirty="0" smtClean="0"/>
              <a:t>2013</a:t>
            </a:r>
            <a:endParaRPr lang="fr-FR" dirty="0"/>
          </a:p>
        </p:txBody>
      </p:sp>
      <p:pic>
        <p:nvPicPr>
          <p:cNvPr id="3078" name="Picture 6" descr="C:\Documents and Settings\Docteur\Bureau\IMG_5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797425"/>
            <a:ext cx="1223963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6" descr="C:\Documents and Settings\Administrateur\Bureau\IMG_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4797425"/>
            <a:ext cx="16192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7" descr="sigleAframec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5084763"/>
            <a:ext cx="2233612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kumimoji="0" lang="fr-BE" sz="6600" b="1" u="sng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>NUTRITION</a:t>
            </a:r>
            <a:r>
              <a:rPr kumimoji="0" lang="fr-BE" sz="6600" b="1" u="sng" dirty="0" smtClean="0">
                <a:solidFill>
                  <a:schemeClr val="bg2"/>
                </a:solidFill>
                <a:latin typeface="Arial Narrow" pitchFamily="34" charset="0"/>
              </a:rPr>
              <a:t> </a:t>
            </a:r>
            <a:r>
              <a:rPr kumimoji="0" lang="fr-BE" sz="6600" b="1" u="sng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>EN MRS</a:t>
            </a:r>
            <a:endParaRPr kumimoji="0" lang="fr-FR" sz="6600" b="1" u="sng" dirty="0"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smtClean="0"/>
              <a:t>PINI : </a:t>
            </a:r>
            <a:r>
              <a:rPr lang="fr-BE" sz="1800" b="1" smtClean="0"/>
              <a:t>index </a:t>
            </a:r>
            <a:r>
              <a:rPr lang="fr-BE" sz="1800" b="1" i="1" u="sng" smtClean="0"/>
              <a:t>pronostique </a:t>
            </a:r>
            <a:r>
              <a:rPr lang="fr-BE" sz="1800" b="1" smtClean="0"/>
              <a:t>inflammatoire et nutritionnel</a:t>
            </a:r>
            <a:r>
              <a:rPr lang="fr-BE" smtClean="0"/>
              <a:t>                    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mtClean="0"/>
              <a:t>           </a:t>
            </a:r>
            <a:r>
              <a:rPr lang="fr-BE" sz="2000" smtClean="0"/>
              <a:t>CRP (mg/L) X Orosomucoïde (mg/L)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000" b="1" smtClean="0"/>
              <a:t>PINI </a:t>
            </a:r>
            <a:r>
              <a:rPr lang="fr-BE" sz="2000" smtClean="0"/>
              <a:t>= --------------------------------------------------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000" smtClean="0"/>
              <a:t>                 Préalbumine (mg/L) X Albumine (g/L) </a:t>
            </a:r>
            <a:r>
              <a:rPr lang="fr-BE" sz="2400" smtClean="0"/>
              <a:t> 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000" b="1" smtClean="0"/>
              <a:t>&lt; ou = 1 : normal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000" b="1" smtClean="0"/>
              <a:t>&gt; ou = 10 : risque vital engagé du fait de la dénutrition </a:t>
            </a:r>
            <a:r>
              <a:rPr lang="fr-BE" sz="2000" smtClean="0"/>
              <a:t>               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Ø"/>
            </a:pPr>
            <a:r>
              <a:rPr lang="fr-BE" sz="2000" i="1" u="sng" smtClean="0"/>
              <a:t>Le risque augmente avec la valeur du PINI, risque essentiellement lié à l’hypercatabolisme           </a:t>
            </a:r>
            <a:endParaRPr lang="fr-FR" sz="2000" i="1" u="sng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1692275" y="1625600"/>
            <a:ext cx="6983413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400">
                <a:latin typeface="Arial Black" pitchFamily="34" charset="0"/>
              </a:rPr>
              <a:t>Evaluation de la malnutrition 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</a:t>
            </a:r>
            <a:r>
              <a:rPr lang="fr-FR" i="1"/>
              <a:t>Plusieurs paramètres nécessaires :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 u="sng">
                <a:latin typeface="Constantia" pitchFamily="18" charset="0"/>
              </a:rPr>
              <a:t>Mesures anthropométriques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</a:t>
            </a:r>
            <a:r>
              <a:rPr lang="fr-FR" b="1"/>
              <a:t>POIDS mensuel ou hebdomadaire (en cas de pathologie aiguë)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</a:t>
            </a:r>
            <a:r>
              <a:rPr lang="fr-FR" b="1"/>
              <a:t>BMI ou IMC (masse musculaire + maigre)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</a:t>
            </a:r>
            <a:r>
              <a:rPr lang="fr-FR" sz="2000" i="1" u="sng"/>
              <a:t>La norme augmente avec l’âge !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•Malnutrition : BMI &lt; 21 kg/m²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</a:t>
            </a:r>
            <a:r>
              <a:rPr lang="fr-FR" b="1"/>
              <a:t>TMB</a:t>
            </a:r>
            <a:r>
              <a:rPr lang="fr-FR"/>
              <a:t> : Tour de Mi-Bras (masse musculaire)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•Malnutrition : TMB &lt; 23 cm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 u="sng">
                <a:latin typeface="Constantia" pitchFamily="18" charset="0"/>
              </a:rPr>
              <a:t>Échelles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</a:t>
            </a:r>
            <a:r>
              <a:rPr lang="fr-FR" b="1"/>
              <a:t>MNA </a:t>
            </a:r>
            <a:r>
              <a:rPr lang="fr-FR" sz="1600" b="1"/>
              <a:t>(Mini Nutritional Assessment) : www.mna-elderly.com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•SGA Subjective Global Assessment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               •Paramètres biologiques : Albumine, Préalbumine, CRP •</a:t>
            </a:r>
          </a:p>
        </p:txBody>
      </p:sp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88" y="2852738"/>
            <a:ext cx="2203450" cy="2305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33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3357563"/>
            <a:ext cx="2260600" cy="2357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318" name="Line 2"/>
          <p:cNvSpPr>
            <a:spLocks noChangeShapeType="1"/>
          </p:cNvSpPr>
          <p:nvPr/>
        </p:nvSpPr>
        <p:spPr bwMode="auto">
          <a:xfrm rot="10800000">
            <a:off x="250825" y="2636838"/>
            <a:ext cx="2017713" cy="1079500"/>
          </a:xfrm>
          <a:prstGeom prst="line">
            <a:avLst/>
          </a:prstGeom>
          <a:noFill/>
          <a:ln w="50800">
            <a:solidFill>
              <a:srgbClr val="A40800"/>
            </a:solidFill>
            <a:round/>
            <a:headEnd type="stealth" w="med" len="med"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971550" y="2636838"/>
            <a:ext cx="576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&lt;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Docteur\Bureau\Cornette_ateli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557338"/>
            <a:ext cx="59055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44675"/>
            <a:ext cx="2627312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3573463"/>
            <a:ext cx="27352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57338"/>
            <a:ext cx="7488237" cy="511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3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628775"/>
            <a:ext cx="7418388" cy="5113338"/>
          </a:xfrm>
        </p:spPr>
      </p:pic>
      <p:sp>
        <p:nvSpPr>
          <p:cNvPr id="16387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>
          <a:xfrm>
            <a:off x="1691680" y="1556792"/>
            <a:ext cx="6768752" cy="5040560"/>
          </a:xfrm>
          <a:solidFill>
            <a:srgbClr val="00B0F0"/>
          </a:solidFill>
          <a:ln w="12700"/>
        </p:spPr>
      </p:pic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179388" y="1844675"/>
            <a:ext cx="8640762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b="1" u="sng"/>
              <a:t>Composition corporelle:</a:t>
            </a:r>
            <a:r>
              <a:rPr lang="fr-BE" sz="2400" b="1"/>
              <a:t> </a:t>
            </a:r>
            <a:r>
              <a:rPr lang="fr-BE" sz="2400" b="1" i="1"/>
              <a:t>Masse Maigre et Masse grasse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fr-FR" sz="240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2339975" y="2349500"/>
            <a:ext cx="6048375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/>
              <a:t>1/ Masse maigre = tissus protéiques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000"/>
              <a:t> (muscles, viscères, os)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/>
              <a:t> mais </a:t>
            </a:r>
            <a:r>
              <a:rPr lang="fr-BE" sz="2400">
                <a:solidFill>
                  <a:srgbClr val="FF0000"/>
                </a:solidFill>
              </a:rPr>
              <a:t>Muscles : - 45 % </a:t>
            </a:r>
            <a:r>
              <a:rPr lang="fr-BE" sz="2400"/>
              <a:t>entre 20 et 80 ans</a:t>
            </a:r>
            <a:r>
              <a:rPr lang="fr-BE" sz="2400">
                <a:solidFill>
                  <a:srgbClr val="FF0000"/>
                </a:solidFill>
              </a:rPr>
              <a:t> donc « 2 x moins » </a:t>
            </a:r>
            <a:r>
              <a:rPr lang="fr-BE" sz="2400" i="1">
                <a:solidFill>
                  <a:srgbClr val="00B050"/>
                </a:solidFill>
              </a:rPr>
              <a:t>or le muscle représente 60 % des réserves protéiques du corps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/>
              <a:t>2/ Masse grasse = tissus graisseux (sous-cutané, abdominal) mais </a:t>
            </a:r>
            <a:r>
              <a:rPr lang="fr-BE" sz="2400">
                <a:solidFill>
                  <a:srgbClr val="FF0000"/>
                </a:solidFill>
              </a:rPr>
              <a:t>Graisses : + 200 % </a:t>
            </a:r>
            <a:r>
              <a:rPr lang="fr-BE" sz="2400"/>
              <a:t>entre 20 et 80 ans </a:t>
            </a:r>
            <a:r>
              <a:rPr lang="fr-BE" sz="2400">
                <a:solidFill>
                  <a:srgbClr val="FF0000"/>
                </a:solidFill>
              </a:rPr>
              <a:t>donc « 2 x plus »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>
                <a:solidFill>
                  <a:srgbClr val="0070C0"/>
                </a:solidFill>
              </a:rPr>
              <a:t>Donc Rapport masse grasse/maigre augmente </a:t>
            </a:r>
            <a:endParaRPr lang="fr-FR" sz="24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700213"/>
            <a:ext cx="7127875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20483" name="Titre 1"/>
          <p:cNvSpPr>
            <a:spLocks noGrp="1"/>
          </p:cNvSpPr>
          <p:nvPr>
            <p:ph type="title"/>
          </p:nvPr>
        </p:nvSpPr>
        <p:spPr>
          <a:xfrm>
            <a:off x="2051050" y="1484313"/>
            <a:ext cx="6862763" cy="2219325"/>
          </a:xfrm>
        </p:spPr>
        <p:txBody>
          <a:bodyPr/>
          <a:lstStyle/>
          <a:p>
            <a:pPr algn="l" eaLnBrk="1" hangingPunct="1"/>
            <a:r>
              <a:rPr lang="fr-BE" sz="2400" b="1" u="sng" smtClean="0">
                <a:solidFill>
                  <a:schemeClr val="bg2"/>
                </a:solidFill>
                <a:effectLst/>
                <a:latin typeface="Arial Narrow" pitchFamily="34" charset="0"/>
              </a:rPr>
              <a:t>SARCOPÉNIE</a:t>
            </a:r>
            <a:r>
              <a:rPr lang="fr-BE" sz="2400" smtClean="0">
                <a:solidFill>
                  <a:schemeClr val="bg2"/>
                </a:solidFill>
                <a:effectLst/>
                <a:latin typeface="Arial Narrow" pitchFamily="34" charset="0"/>
              </a:rPr>
              <a:t/>
            </a:r>
            <a:br>
              <a:rPr lang="fr-BE" sz="2400" smtClean="0">
                <a:solidFill>
                  <a:schemeClr val="bg2"/>
                </a:solidFill>
                <a:effectLst/>
                <a:latin typeface="Arial Narrow" pitchFamily="34" charset="0"/>
              </a:rPr>
            </a:br>
            <a:r>
              <a:rPr lang="fr-BE" sz="2400" smtClean="0">
                <a:solidFill>
                  <a:schemeClr val="bg2"/>
                </a:solidFill>
                <a:effectLst/>
                <a:latin typeface="Arial Narrow" pitchFamily="34" charset="0"/>
              </a:rPr>
              <a:t>Prévalence: 27-59 % pour les femmes et 30-45 % pour les hommes après 60 ans</a:t>
            </a:r>
            <a:endParaRPr lang="fr-FR" sz="2400" smtClean="0"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  <p:pic>
        <p:nvPicPr>
          <p:cNvPr id="2048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3573463"/>
            <a:ext cx="6364288" cy="282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u="sng" dirty="0" smtClean="0">
                <a:solidFill>
                  <a:schemeClr val="bg2"/>
                </a:solidFill>
                <a:latin typeface="Arial Narrow" pitchFamily="34" charset="0"/>
              </a:rPr>
              <a:t>NUTRITION EN MRS</a:t>
            </a:r>
            <a:endParaRPr lang="fr-FR" u="sng" dirty="0">
              <a:solidFill>
                <a:schemeClr val="bg2"/>
              </a:solidFill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019300"/>
            <a:ext cx="525621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ZoneTexte 3"/>
          <p:cNvSpPr txBox="1">
            <a:spLocks noChangeArrowheads="1"/>
          </p:cNvSpPr>
          <p:nvPr/>
        </p:nvSpPr>
        <p:spPr bwMode="auto">
          <a:xfrm>
            <a:off x="250825" y="3284538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/>
              <a:t>Sarcopénie chez une </a:t>
            </a:r>
          </a:p>
          <a:p>
            <a:r>
              <a:rPr lang="fr-BE" sz="2400" b="1"/>
              <a:t>femme de 90ans</a:t>
            </a:r>
            <a:endParaRPr lang="fr-F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381000" y="2276475"/>
            <a:ext cx="8763000" cy="2800350"/>
          </a:xfrm>
          <a:prstGeom prst="rect">
            <a:avLst/>
          </a:prstGeom>
          <a:solidFill>
            <a:srgbClr val="FFD1D1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3600" b="1" i="1">
                <a:solidFill>
                  <a:srgbClr val="FF0000"/>
                </a:solidFill>
              </a:rPr>
              <a:t>EN MRS, 50 % </a:t>
            </a:r>
            <a:r>
              <a:rPr lang="fr-BE" sz="3600" i="1">
                <a:solidFill>
                  <a:srgbClr val="FF0000"/>
                </a:solidFill>
              </a:rPr>
              <a:t>des résidents sont dénutris ou à risque de dénutrition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3600" i="1">
                <a:solidFill>
                  <a:srgbClr val="FF0000"/>
                </a:solidFill>
              </a:rPr>
              <a:t>Il est donc essentiel d’évaluer la malnutrition et d’essayer d’y remédier.</a:t>
            </a:r>
          </a:p>
        </p:txBody>
      </p:sp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4211638" y="616585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1100"/>
              <a:t>power Point inspiré de l’atelier du Pr CORNETTE, Gériatre UCL, SSMG avril 2012 </a:t>
            </a:r>
            <a:endParaRPr lang="fr-FR" sz="11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4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92275" y="1628775"/>
            <a:ext cx="7113588" cy="554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u="sng" dirty="0" err="1">
                <a:latin typeface="+mj-lt"/>
              </a:rPr>
              <a:t>Sarcopénie</a:t>
            </a:r>
            <a:r>
              <a:rPr lang="fr-BE" sz="2500" dirty="0">
                <a:latin typeface="+mj-lt"/>
              </a:rPr>
              <a:t> : mécanismes et conséquences</a:t>
            </a:r>
            <a:endParaRPr lang="fr-FR" sz="2500" dirty="0">
              <a:latin typeface="+mj-lt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476375" y="2492375"/>
            <a:ext cx="7483475" cy="3960813"/>
          </a:xfrm>
        </p:spPr>
        <p:txBody>
          <a:bodyPr>
            <a:normAutofit lnSpcReduction="10000"/>
          </a:bodyPr>
          <a:lstStyle/>
          <a:p>
            <a:pPr eaLnBrk="1" hangingPunct="1">
              <a:buClrTx/>
              <a:defRPr/>
            </a:pPr>
            <a:r>
              <a:rPr lang="fr-BE" sz="2400" dirty="0" smtClean="0">
                <a:latin typeface="Arial Narrow" pitchFamily="34" charset="0"/>
              </a:rPr>
              <a:t>Causé par Sédentarité, immobilisation, dénutrition, carence Vit D, catabolisme accru, facteurs </a:t>
            </a:r>
            <a:r>
              <a:rPr lang="fr-BE" sz="2400" dirty="0" err="1" smtClean="0">
                <a:latin typeface="Arial Narrow" pitchFamily="34" charset="0"/>
              </a:rPr>
              <a:t>neurogéniques</a:t>
            </a:r>
            <a:r>
              <a:rPr lang="fr-BE" sz="2400" dirty="0" smtClean="0">
                <a:latin typeface="Arial Narrow" pitchFamily="34" charset="0"/>
              </a:rPr>
              <a:t> et hormonaux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BE" sz="2400" dirty="0" smtClean="0">
              <a:latin typeface="Arial Narrow" pitchFamily="34" charset="0"/>
            </a:endParaRPr>
          </a:p>
          <a:p>
            <a:pPr eaLnBrk="1" hangingPunct="1">
              <a:buClrTx/>
              <a:defRPr/>
            </a:pPr>
            <a:r>
              <a:rPr lang="fr-BE" sz="2400" dirty="0" smtClean="0">
                <a:latin typeface="Arial Narrow" pitchFamily="34" charset="0"/>
              </a:rPr>
              <a:t>Par perte masse et force musculaire, augmente chutes, troubles déglutition, déclin fonctionnel, dépendance, </a:t>
            </a:r>
            <a:r>
              <a:rPr lang="fr-BE" sz="2400" dirty="0" err="1" smtClean="0">
                <a:latin typeface="Arial Narrow" pitchFamily="34" charset="0"/>
              </a:rPr>
              <a:t>insulinorésistance</a:t>
            </a:r>
            <a:r>
              <a:rPr lang="fr-BE" sz="2400" dirty="0" smtClean="0">
                <a:latin typeface="Arial Narrow" pitchFamily="34" charset="0"/>
              </a:rPr>
              <a:t> et décès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fr-BE" sz="2000" dirty="0" smtClean="0"/>
          </a:p>
          <a:p>
            <a:pPr eaLnBrk="1" hangingPunct="1">
              <a:buClrTx/>
              <a:defRPr/>
            </a:pPr>
            <a:r>
              <a:rPr lang="fr-B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Un alitement de 10j réduit de 30 % la synthèse protéique musculaire, entraine une perte de 15 % de la force musculaire et une diminution de &gt; 3% de la masse maigre, soit 1,5 Kg</a:t>
            </a:r>
            <a:endParaRPr lang="fr-FR" sz="2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95513" y="1628775"/>
            <a:ext cx="5013325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dirty="0">
                <a:latin typeface="+mj-lt"/>
              </a:rPr>
              <a:t>Autres causes de Dénutrition</a:t>
            </a:r>
            <a:endParaRPr lang="fr-FR" sz="2500" dirty="0">
              <a:latin typeface="+mj-lt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763713" y="2420938"/>
            <a:ext cx="7200900" cy="385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SzPct val="70000"/>
              <a:buFont typeface="Courier New" pitchFamily="49" charset="0"/>
              <a:buChar char="o"/>
            </a:pPr>
            <a:r>
              <a:rPr lang="fr-BE" sz="2000"/>
              <a:t>  </a:t>
            </a:r>
            <a:r>
              <a:rPr lang="fr-BE" sz="2400"/>
              <a:t>Edentement et mauvais état bucco-dentaire :                                              </a:t>
            </a:r>
            <a:r>
              <a:rPr lang="fr-BE" sz="2400" i="1">
                <a:solidFill>
                  <a:srgbClr val="FF0000"/>
                </a:solidFill>
              </a:rPr>
              <a:t>il faut 20 dents pour maintenir une fonction masticatoire correcte or en MRS la prévalence de l’édentement est de 60 %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Pct val="70000"/>
              <a:buFont typeface="Courier New" pitchFamily="49" charset="0"/>
              <a:buChar char="o"/>
            </a:pPr>
            <a:r>
              <a:rPr lang="fr-BE" sz="2400"/>
              <a:t> Troubles de la Déglutition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SzPct val="70000"/>
              <a:buFont typeface="Courier New" pitchFamily="49" charset="0"/>
              <a:buChar char="o"/>
            </a:pPr>
            <a:r>
              <a:rPr lang="fr-BE" sz="2400"/>
              <a:t>  Perte du gout et de l’odorat, diminution salive :                                  </a:t>
            </a:r>
            <a:r>
              <a:rPr lang="fr-BE" sz="2400" i="1">
                <a:solidFill>
                  <a:srgbClr val="FF0000"/>
                </a:solidFill>
              </a:rPr>
              <a:t>favorisé par certains médicaments</a:t>
            </a:r>
            <a:endParaRPr lang="fr-FR" sz="2400" i="1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SzPct val="70000"/>
              <a:buFont typeface="Courier New" pitchFamily="49" charset="0"/>
              <a:buChar char="o"/>
            </a:pPr>
            <a:r>
              <a:rPr lang="fr-BE" sz="2400"/>
              <a:t>  Anorexie </a:t>
            </a:r>
            <a:r>
              <a:rPr lang="fr-BE" sz="2400" i="1"/>
              <a:t>:                                                                                                       </a:t>
            </a:r>
            <a:r>
              <a:rPr lang="fr-BE" sz="2400" i="1">
                <a:solidFill>
                  <a:srgbClr val="FF0000"/>
                </a:solidFill>
              </a:rPr>
              <a:t>favorisé par certains médicaments                             </a:t>
            </a:r>
            <a:endParaRPr lang="fr-FR" sz="2400" i="1">
              <a:solidFill>
                <a:srgbClr val="FF0000"/>
              </a:solidFill>
            </a:endParaRPr>
          </a:p>
        </p:txBody>
      </p:sp>
      <p:sp>
        <p:nvSpPr>
          <p:cNvPr id="23557" name="ZoneTexte 4"/>
          <p:cNvSpPr txBox="1">
            <a:spLocks noChangeArrowheads="1"/>
          </p:cNvSpPr>
          <p:nvPr/>
        </p:nvSpPr>
        <p:spPr bwMode="auto">
          <a:xfrm>
            <a:off x="5651500" y="4724400"/>
            <a:ext cx="33845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u="sng">
                <a:solidFill>
                  <a:srgbClr val="00B050"/>
                </a:solidFill>
              </a:rPr>
              <a:t>Moyenne de médicament en MRS </a:t>
            </a:r>
            <a:r>
              <a:rPr lang="fr-BE">
                <a:solidFill>
                  <a:srgbClr val="00B050"/>
                </a:solidFill>
              </a:rPr>
              <a:t>: 7,5 Co./J avec un record de 25 médic. / j pour 1 résident (15 différents) </a:t>
            </a:r>
          </a:p>
          <a:p>
            <a:endParaRPr lang="fr-BE" sz="1400" i="1">
              <a:solidFill>
                <a:srgbClr val="00B050"/>
              </a:solidFill>
            </a:endParaRPr>
          </a:p>
          <a:p>
            <a:r>
              <a:rPr lang="fr-BE" sz="1400" i="1">
                <a:solidFill>
                  <a:srgbClr val="00B050"/>
                </a:solidFill>
              </a:rPr>
              <a:t>Etude Mme BOTTRIAUX, juriste APB </a:t>
            </a:r>
            <a:endParaRPr lang="fr-FR" sz="1400" i="1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9613" y="1557338"/>
            <a:ext cx="5370512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500" dirty="0">
                <a:latin typeface="+mj-lt"/>
              </a:rPr>
              <a:t> Médicaments et perte de poids 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4572000" y="1989138"/>
            <a:ext cx="4572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1200"/>
              <a:t>Carr-Lopez SM et al. Drugs and Aging 1996;9:221-5.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0563" y="2349500"/>
            <a:ext cx="1366837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dirty="0"/>
              <a:t> </a:t>
            </a:r>
            <a:r>
              <a:rPr lang="fr-FR" dirty="0">
                <a:latin typeface="+mj-lt"/>
                <a:sym typeface="Wingdings" pitchFamily="2" charset="2"/>
              </a:rPr>
              <a:t>E</a:t>
            </a:r>
            <a:r>
              <a:rPr lang="fr-FR" dirty="0">
                <a:latin typeface="+mj-lt"/>
              </a:rPr>
              <a:t>FFETS</a:t>
            </a:r>
            <a:r>
              <a:rPr lang="fr-FR" sz="1600" dirty="0"/>
              <a:t> </a:t>
            </a:r>
            <a:endParaRPr lang="fr-FR" dirty="0"/>
          </a:p>
        </p:txBody>
      </p:sp>
      <p:cxnSp>
        <p:nvCxnSpPr>
          <p:cNvPr id="24582" name="Connecteur droit avec flèche 14"/>
          <p:cNvCxnSpPr>
            <a:cxnSpLocks noChangeShapeType="1"/>
          </p:cNvCxnSpPr>
          <p:nvPr/>
        </p:nvCxnSpPr>
        <p:spPr bwMode="auto">
          <a:xfrm flipH="1">
            <a:off x="1476375" y="2565400"/>
            <a:ext cx="2735263" cy="0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cxnSp>
        <p:nvCxnSpPr>
          <p:cNvPr id="24583" name="Connecteur droit avec flèche 18"/>
          <p:cNvCxnSpPr>
            <a:cxnSpLocks noChangeShapeType="1"/>
          </p:cNvCxnSpPr>
          <p:nvPr/>
        </p:nvCxnSpPr>
        <p:spPr bwMode="auto">
          <a:xfrm flipV="1">
            <a:off x="6011863" y="2492375"/>
            <a:ext cx="2592387" cy="9525"/>
          </a:xfrm>
          <a:prstGeom prst="straightConnector1">
            <a:avLst/>
          </a:prstGeom>
          <a:noFill/>
          <a:ln w="25400" algn="ctr">
            <a:solidFill>
              <a:schemeClr val="bg2"/>
            </a:solidFill>
            <a:round/>
            <a:headEnd/>
            <a:tailEnd type="arrow" w="med" len="med"/>
          </a:ln>
        </p:spPr>
      </p:cxnSp>
      <p:graphicFrame>
        <p:nvGraphicFramePr>
          <p:cNvPr id="22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1692275" y="3068638"/>
          <a:ext cx="6984776" cy="3456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2061"/>
                <a:gridCol w="1231725"/>
                <a:gridCol w="1351892"/>
                <a:gridCol w="1351892"/>
                <a:gridCol w="1577206"/>
              </a:tblGrid>
              <a:tr h="514203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médicaments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anorexie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dysgueusie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dysphagie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Nausées/vomis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ACE </a:t>
                      </a:r>
                      <a:r>
                        <a:rPr lang="fr-BE" sz="1200" dirty="0" err="1" smtClean="0"/>
                        <a:t>inh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BZD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Digoxine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AINS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514203"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Analg</a:t>
                      </a:r>
                      <a:r>
                        <a:rPr lang="fr-BE" sz="1200" dirty="0" smtClean="0"/>
                        <a:t>. </a:t>
                      </a:r>
                      <a:r>
                        <a:rPr lang="fr-BE" sz="1200" dirty="0" err="1" smtClean="0"/>
                        <a:t>Morph</a:t>
                      </a:r>
                      <a:r>
                        <a:rPr lang="fr-BE" sz="1200" dirty="0" smtClean="0"/>
                        <a:t>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SSRI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A.B.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293830"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Metformine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X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BE" sz="1200" dirty="0" smtClean="0"/>
                        <a:t>             X</a:t>
                      </a:r>
                      <a:endParaRPr lang="fr-FR" sz="1200" dirty="0"/>
                    </a:p>
                  </a:txBody>
                  <a:tcPr/>
                </a:tc>
              </a:tr>
              <a:tr h="37117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50825" y="2924175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Amlodipine 	</a:t>
            </a:r>
            <a:r>
              <a:rPr lang="fr-FR" sz="2000" b="1"/>
              <a:t>Ciprofloxacine       </a:t>
            </a:r>
            <a:r>
              <a:rPr lang="fr-FR" sz="2000"/>
              <a:t>Cisapride 	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    Oestrogène conjugué     </a:t>
            </a:r>
            <a:r>
              <a:rPr lang="fr-FR" sz="2000" b="1"/>
              <a:t>Digoxine 	 Enalparil                 </a:t>
            </a:r>
            <a:r>
              <a:rPr lang="fr-FR" sz="2000"/>
              <a:t>Fentanyl 	           </a:t>
            </a:r>
            <a:r>
              <a:rPr lang="fr-FR" sz="2000" b="1"/>
              <a:t>Furosemide         </a:t>
            </a:r>
            <a:r>
              <a:rPr lang="fr-FR" sz="2000"/>
              <a:t>L-thyroxine                  algesiques narcotiques     Nifedepine 	Omeprazole     </a:t>
            </a:r>
            <a:r>
              <a:rPr lang="fr-FR" sz="2000" b="1"/>
              <a:t>Paroxétine 	Phenytoïne           </a:t>
            </a:r>
            <a:r>
              <a:rPr lang="fr-FR" sz="2000"/>
              <a:t>Potassium 	    Ranitidine HCl          Risperidone            Sertraline HCl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228600" y="41148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 sz="2000"/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228600" y="46482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 sz="2000"/>
          </a:p>
        </p:txBody>
      </p:sp>
      <p:sp>
        <p:nvSpPr>
          <p:cNvPr id="25605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3850" y="1628775"/>
            <a:ext cx="8280400" cy="1042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500" b="1" u="sng" dirty="0">
                <a:latin typeface="+mj-lt"/>
              </a:rPr>
              <a:t>Médicaments dont l’anorexie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500" b="1" u="sng" dirty="0">
                <a:latin typeface="+mj-lt"/>
              </a:rPr>
              <a:t>est un des effets secondaires </a:t>
            </a:r>
            <a:endParaRPr lang="fr-FR" sz="2500" dirty="0">
              <a:latin typeface="+mj-lt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1763713" y="6021388"/>
            <a:ext cx="68405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en-US" sz="1100" i="1"/>
              <a:t>Adapté selon : Guide to preferred drugs in long-term care and American Society of Consultant Pharmacist Report 	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FR" sz="1100" i="1"/>
              <a:t>Perpersack, 2007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 autoUpdateAnimBg="0"/>
      <p:bldP spid="185352" grpId="0" autoUpdateAnimBg="0"/>
      <p:bldP spid="18535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63713" y="1628775"/>
            <a:ext cx="5915025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500" i="1" u="sng" dirty="0">
                <a:latin typeface="+mj-lt"/>
              </a:rPr>
              <a:t>Prise en charge de la malnutrition </a:t>
            </a:r>
            <a:endParaRPr lang="fr-FR" sz="25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713" y="2205038"/>
            <a:ext cx="6337300" cy="41608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Protéines</a:t>
            </a:r>
            <a:r>
              <a:rPr lang="fr-FR" sz="2400" dirty="0"/>
              <a:t> : apports recommandés :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1400" dirty="0"/>
              <a:t>Comme l’adulte : au moins 1g/ kg/ Jour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1400" b="1" i="1" dirty="0"/>
              <a:t>                       </a:t>
            </a:r>
            <a:r>
              <a:rPr lang="fr-FR" sz="2400" b="1" i="1" u="sng" dirty="0"/>
              <a:t>Recommandations : 1,2 à 1,5 g/ kg/ Jour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FR" sz="2400" b="1" dirty="0">
                <a:solidFill>
                  <a:srgbClr val="FF0000"/>
                </a:solidFill>
              </a:rPr>
              <a:t>  Exemple : 10 g de protéines =</a:t>
            </a:r>
            <a:r>
              <a:rPr lang="fr-FR" sz="2400" b="1" i="1" dirty="0"/>
              <a:t>   250 ml de lait      ou 4 c à s de poudre de lait entier ou 2 yaourts     ou 100 gr de fromage blanc ou 1 tranche de gouda de 30-35 gr</a:t>
            </a:r>
            <a:r>
              <a:rPr lang="fr-FR" sz="2400" b="1" dirty="0">
                <a:solidFill>
                  <a:srgbClr val="FF0000"/>
                </a:solidFill>
              </a:rPr>
              <a:t>                                                              Exemple : 20 g de protéines =</a:t>
            </a:r>
            <a:r>
              <a:rPr lang="fr-BE" sz="2400" b="1" i="1" dirty="0"/>
              <a:t>100 gr de viande, volaille ou poisson, ou 2 œufs, ou 90 gr de jambon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838" y="1844675"/>
            <a:ext cx="1457325" cy="488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dirty="0">
                <a:solidFill>
                  <a:srgbClr val="00B050"/>
                </a:solidFill>
                <a:latin typeface="+mj-lt"/>
              </a:rPr>
              <a:t> Energie</a:t>
            </a:r>
            <a:endParaRPr lang="fr-FR" sz="2400" dirty="0">
              <a:latin typeface="+mj-lt"/>
            </a:endParaRPr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1908175" y="2349500"/>
            <a:ext cx="6048375" cy="385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400" b="1" i="1"/>
              <a:t>       Recommandations : 30 à 40 Kcal/Kg/jour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400" b="1">
                <a:solidFill>
                  <a:srgbClr val="FF0000"/>
                </a:solidFill>
              </a:rPr>
              <a:t>En dessous de 1500 Kcal, il est difficile d’équilibrer le régime (vit., nutriments, AG essentiels)</a:t>
            </a:r>
            <a:r>
              <a:rPr lang="fr-FR" sz="2400" b="1" i="1"/>
              <a:t>    Si dénutrition : 35 Kcal/Kg/jour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400" b="1" i="1"/>
              <a:t>                  Si hyper catabolisme : 40 Kcal/Kg/jour</a:t>
            </a:r>
            <a:r>
              <a:rPr lang="fr-FR" sz="2400"/>
              <a:t>                                              </a:t>
            </a:r>
            <a:r>
              <a:rPr lang="fr-FR" sz="2400">
                <a:solidFill>
                  <a:schemeClr val="bg1"/>
                </a:solidFill>
              </a:rPr>
              <a:t>et ne pas oublier </a:t>
            </a:r>
            <a:r>
              <a:rPr lang="fr-FR" sz="2400" u="sng">
                <a:solidFill>
                  <a:srgbClr val="00B050"/>
                </a:solidFill>
              </a:rPr>
              <a:t>Besoins hydriques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400"/>
              <a:t>Eau: minimum 30 ml/kg/j (40 !) dont plus de 50% doit être assuré par les boissons.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7343775" cy="4967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8675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0" y="1628775"/>
            <a:ext cx="176371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fr-FR" sz="1400">
                <a:latin typeface="Arial" pitchFamily="34" charset="0"/>
              </a:rPr>
              <a:t>20 à 25 g de fibres/jour sont conseillés,          10g c’est :</a:t>
            </a:r>
          </a:p>
          <a:p>
            <a:pPr>
              <a:buFontTx/>
              <a:buChar char="-"/>
            </a:pPr>
            <a:r>
              <a:rPr kumimoji="0" lang="fr-FR" sz="1400">
                <a:latin typeface="Arial" pitchFamily="34" charset="0"/>
              </a:rPr>
              <a:t>140g de pain complet,</a:t>
            </a:r>
          </a:p>
          <a:p>
            <a:pPr>
              <a:buFontTx/>
              <a:buChar char="-"/>
            </a:pPr>
            <a:r>
              <a:rPr kumimoji="0" lang="fr-FR" sz="1400">
                <a:latin typeface="Arial" pitchFamily="34" charset="0"/>
              </a:rPr>
              <a:t> 300 à 400g de légumes verts, de fruits, </a:t>
            </a:r>
          </a:p>
          <a:p>
            <a:pPr>
              <a:buFontTx/>
              <a:buChar char="-"/>
            </a:pPr>
            <a:r>
              <a:rPr kumimoji="0" lang="fr-FR" sz="1400">
                <a:latin typeface="Arial" pitchFamily="34" charset="0"/>
              </a:rPr>
              <a:t>200g de légumes secs cuits, </a:t>
            </a:r>
          </a:p>
          <a:p>
            <a:pPr>
              <a:buFontTx/>
              <a:buChar char="-"/>
            </a:pPr>
            <a:r>
              <a:rPr kumimoji="0" lang="fr-FR" sz="1400">
                <a:latin typeface="Arial" pitchFamily="34" charset="0"/>
              </a:rPr>
              <a:t>80g de fruits secs, de fruits oléagineux (amande)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graphicFrame>
        <p:nvGraphicFramePr>
          <p:cNvPr id="13" name="Diagramme 12"/>
          <p:cNvGraphicFramePr/>
          <p:nvPr/>
        </p:nvGraphicFramePr>
        <p:xfrm>
          <a:off x="1331640" y="1844824"/>
          <a:ext cx="741682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Organigramme : Fusion 16"/>
          <p:cNvSpPr>
            <a:spLocks noChangeArrowheads="1"/>
          </p:cNvSpPr>
          <p:nvPr/>
        </p:nvSpPr>
        <p:spPr bwMode="auto">
          <a:xfrm>
            <a:off x="4572000" y="4365625"/>
            <a:ext cx="1152525" cy="215900"/>
          </a:xfrm>
          <a:prstGeom prst="flowChartMerg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140200" y="3933825"/>
            <a:ext cx="1727200" cy="350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1400" dirty="0">
                <a:latin typeface="+mn-lt"/>
              </a:rPr>
              <a:t>Fonte musculaire</a:t>
            </a:r>
            <a:endParaRPr lang="fr-FR" sz="1400" dirty="0">
              <a:latin typeface="+mn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84663" y="4581525"/>
            <a:ext cx="1655762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1400" dirty="0">
                <a:latin typeface="+mn-lt"/>
              </a:rPr>
              <a:t>Perte en eau</a:t>
            </a:r>
            <a:endParaRPr lang="fr-FR" sz="1400" dirty="0">
              <a:latin typeface="+mn-lt"/>
            </a:endParaRPr>
          </a:p>
        </p:txBody>
      </p:sp>
      <p:sp>
        <p:nvSpPr>
          <p:cNvPr id="29703" name="Organigramme : Fusion 20"/>
          <p:cNvSpPr>
            <a:spLocks noChangeArrowheads="1"/>
          </p:cNvSpPr>
          <p:nvPr/>
        </p:nvSpPr>
        <p:spPr bwMode="auto">
          <a:xfrm>
            <a:off x="4572000" y="4868863"/>
            <a:ext cx="1152525" cy="215900"/>
          </a:xfrm>
          <a:prstGeom prst="flowChartMerg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4140200" y="2924175"/>
            <a:ext cx="1727200" cy="609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1400" dirty="0">
                <a:latin typeface="+mn-lt"/>
              </a:rPr>
              <a:t>Diminution de la masse maigre</a:t>
            </a:r>
            <a:endParaRPr lang="fr-FR" sz="1400" dirty="0">
              <a:latin typeface="+mn-lt"/>
            </a:endParaRPr>
          </a:p>
        </p:txBody>
      </p:sp>
      <p:sp>
        <p:nvSpPr>
          <p:cNvPr id="29705" name="Organigramme : Fusion 22"/>
          <p:cNvSpPr>
            <a:spLocks noChangeArrowheads="1"/>
          </p:cNvSpPr>
          <p:nvPr/>
        </p:nvSpPr>
        <p:spPr bwMode="auto">
          <a:xfrm>
            <a:off x="4500563" y="3573463"/>
            <a:ext cx="1150937" cy="215900"/>
          </a:xfrm>
          <a:prstGeom prst="flowChartMerge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sp>
        <p:nvSpPr>
          <p:cNvPr id="29706" name="Rectangle 23"/>
          <p:cNvSpPr>
            <a:spLocks noChangeArrowheads="1"/>
          </p:cNvSpPr>
          <p:nvPr/>
        </p:nvSpPr>
        <p:spPr bwMode="auto">
          <a:xfrm>
            <a:off x="1835150" y="6381750"/>
            <a:ext cx="67691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1100"/>
              <a:t>D’après le Professeur CORNETTE, Gériatrie, UCL (atelier SSMG avril 2012)</a:t>
            </a:r>
            <a:endParaRPr lang="fr-FR" sz="1100"/>
          </a:p>
        </p:txBody>
      </p:sp>
      <p:cxnSp>
        <p:nvCxnSpPr>
          <p:cNvPr id="29707" name="Connecteur droit avec flèche 11"/>
          <p:cNvCxnSpPr>
            <a:cxnSpLocks noChangeShapeType="1"/>
          </p:cNvCxnSpPr>
          <p:nvPr/>
        </p:nvCxnSpPr>
        <p:spPr bwMode="auto">
          <a:xfrm flipH="1">
            <a:off x="3563938" y="2636838"/>
            <a:ext cx="503237" cy="576262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08" name="Connecteur droit avec flèche 20"/>
          <p:cNvCxnSpPr>
            <a:cxnSpLocks noChangeShapeType="1"/>
          </p:cNvCxnSpPr>
          <p:nvPr/>
        </p:nvCxnSpPr>
        <p:spPr bwMode="auto">
          <a:xfrm flipV="1">
            <a:off x="3492500" y="3213100"/>
            <a:ext cx="71438" cy="714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9709" name="Flèche gauche 27"/>
          <p:cNvSpPr>
            <a:spLocks noChangeArrowheads="1"/>
          </p:cNvSpPr>
          <p:nvPr/>
        </p:nvSpPr>
        <p:spPr bwMode="auto">
          <a:xfrm>
            <a:off x="2484438" y="2781300"/>
            <a:ext cx="977900" cy="484188"/>
          </a:xfrm>
          <a:prstGeom prst="leftArrow">
            <a:avLst>
              <a:gd name="adj1" fmla="val 50000"/>
              <a:gd name="adj2" fmla="val 50024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sp>
        <p:nvSpPr>
          <p:cNvPr id="29710" name="Flèche gauche 28"/>
          <p:cNvSpPr>
            <a:spLocks noChangeArrowheads="1"/>
          </p:cNvSpPr>
          <p:nvPr/>
        </p:nvSpPr>
        <p:spPr bwMode="auto">
          <a:xfrm>
            <a:off x="1835150" y="2708275"/>
            <a:ext cx="433388" cy="485775"/>
          </a:xfrm>
          <a:prstGeom prst="left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cxnSp>
        <p:nvCxnSpPr>
          <p:cNvPr id="29711" name="Connecteur droit avec flèche 30"/>
          <p:cNvCxnSpPr>
            <a:cxnSpLocks noChangeShapeType="1"/>
          </p:cNvCxnSpPr>
          <p:nvPr/>
        </p:nvCxnSpPr>
        <p:spPr bwMode="auto">
          <a:xfrm>
            <a:off x="3995738" y="2781300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9712" name="Connecteur droit avec flèche 35"/>
          <p:cNvCxnSpPr>
            <a:cxnSpLocks noChangeShapeType="1"/>
          </p:cNvCxnSpPr>
          <p:nvPr/>
        </p:nvCxnSpPr>
        <p:spPr bwMode="auto">
          <a:xfrm flipH="1" flipV="1">
            <a:off x="3851275" y="5157788"/>
            <a:ext cx="144463" cy="142875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9713" name="Flèche droite 36"/>
          <p:cNvSpPr>
            <a:spLocks noChangeArrowheads="1"/>
          </p:cNvSpPr>
          <p:nvPr/>
        </p:nvSpPr>
        <p:spPr bwMode="auto">
          <a:xfrm rot="2329117">
            <a:off x="3067050" y="4724400"/>
            <a:ext cx="1314450" cy="484188"/>
          </a:xfrm>
          <a:prstGeom prst="rightArrow">
            <a:avLst>
              <a:gd name="adj1" fmla="val 50000"/>
              <a:gd name="adj2" fmla="val 5002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cxnSp>
        <p:nvCxnSpPr>
          <p:cNvPr id="29714" name="Connecteur droit avec flèche 42"/>
          <p:cNvCxnSpPr>
            <a:cxnSpLocks noChangeShapeType="1"/>
          </p:cNvCxnSpPr>
          <p:nvPr/>
        </p:nvCxnSpPr>
        <p:spPr bwMode="auto">
          <a:xfrm>
            <a:off x="6372225" y="2997200"/>
            <a:ext cx="1044575" cy="985838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9715" name="Connecteur droit avec flèche 48"/>
          <p:cNvCxnSpPr>
            <a:cxnSpLocks noChangeShapeType="1"/>
          </p:cNvCxnSpPr>
          <p:nvPr/>
        </p:nvCxnSpPr>
        <p:spPr bwMode="auto">
          <a:xfrm flipV="1">
            <a:off x="6084888" y="4797425"/>
            <a:ext cx="431800" cy="576263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6" name="Connecteur droit avec flèche 49"/>
          <p:cNvCxnSpPr>
            <a:cxnSpLocks noChangeShapeType="1"/>
          </p:cNvCxnSpPr>
          <p:nvPr/>
        </p:nvCxnSpPr>
        <p:spPr bwMode="auto">
          <a:xfrm>
            <a:off x="3563938" y="4868863"/>
            <a:ext cx="503237" cy="576262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9717" name="Connecteur droit avec flèche 50"/>
          <p:cNvCxnSpPr>
            <a:cxnSpLocks noChangeShapeType="1"/>
          </p:cNvCxnSpPr>
          <p:nvPr/>
        </p:nvCxnSpPr>
        <p:spPr bwMode="auto">
          <a:xfrm flipH="1" flipV="1">
            <a:off x="6011863" y="2636838"/>
            <a:ext cx="431800" cy="4318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468313" y="1700213"/>
            <a:ext cx="8424862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500" u="sng"/>
              <a:t>Prise en charge de la Malnutrition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500"/>
              <a:t> = adaptation de l’alimentation</a:t>
            </a:r>
            <a:endParaRPr lang="fr-FR" sz="2500"/>
          </a:p>
        </p:txBody>
      </p:sp>
      <p:sp>
        <p:nvSpPr>
          <p:cNvPr id="7" name="Rectangle 6"/>
          <p:cNvSpPr/>
          <p:nvPr/>
        </p:nvSpPr>
        <p:spPr>
          <a:xfrm>
            <a:off x="1619250" y="2997200"/>
            <a:ext cx="6030913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fr-BE" sz="2800" dirty="0">
                <a:solidFill>
                  <a:srgbClr val="00B050"/>
                </a:solidFill>
                <a:latin typeface="+mn-lt"/>
              </a:rPr>
              <a:t>Par Adaptation de l’environnement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§"/>
              <a:defRPr/>
            </a:pPr>
            <a:r>
              <a:rPr lang="fr-BE" sz="2800" dirty="0">
                <a:solidFill>
                  <a:srgbClr val="00B050"/>
                </a:solidFill>
                <a:latin typeface="+mn-lt"/>
              </a:rPr>
              <a:t>Par Adaptation de la texture des aliments </a:t>
            </a:r>
            <a:endParaRPr lang="fr-FR" sz="2800" dirty="0">
              <a:latin typeface="+mn-lt"/>
            </a:endParaRPr>
          </a:p>
        </p:txBody>
      </p:sp>
      <p:pic>
        <p:nvPicPr>
          <p:cNvPr id="30725" name="Picture 18" descr="p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9"/>
              </a:clrFrom>
              <a:clrTo>
                <a:srgbClr val="FD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86138" y="4365625"/>
            <a:ext cx="51466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95513" y="1844675"/>
            <a:ext cx="6318250" cy="476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b="1" u="sng" dirty="0">
                <a:latin typeface="+mj-lt"/>
              </a:rPr>
              <a:t>Adaptation de l’environnement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dirty="0"/>
              <a:t> </a:t>
            </a:r>
            <a:r>
              <a:rPr lang="fr-BE" sz="2400" dirty="0"/>
              <a:t>Horaires réguliers: 4 repas/collations, 3 h entre chaque collation,  </a:t>
            </a:r>
            <a:r>
              <a:rPr lang="fr-BE" sz="2400" b="1" dirty="0">
                <a:solidFill>
                  <a:srgbClr val="FF0000"/>
                </a:solidFill>
              </a:rPr>
              <a:t>     pas plus de 12 h de jeune nocturne</a:t>
            </a:r>
            <a:endParaRPr lang="fr-BE" sz="2000" dirty="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sz="2000" dirty="0"/>
              <a:t> </a:t>
            </a:r>
            <a:r>
              <a:rPr lang="fr-BE" sz="2400" dirty="0"/>
              <a:t>Calme, convivialité, partenaires choisis(MRS), cadre agréable, vaisselle, repas à thème ou de fête, petit déjeuner buffet 1 x par semaine, choix de plusieurs aliments</a:t>
            </a:r>
            <a:endParaRPr lang="fr-BE" sz="2000" dirty="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sz="2400" dirty="0"/>
              <a:t> Aide éventuelle au repas et </a:t>
            </a:r>
            <a:r>
              <a:rPr lang="fr-BE" sz="2400" b="1" dirty="0">
                <a:solidFill>
                  <a:srgbClr val="FF0000"/>
                </a:solidFill>
              </a:rPr>
              <a:t>laisser le Temps </a:t>
            </a:r>
            <a:r>
              <a:rPr lang="fr-BE" sz="2400" dirty="0"/>
              <a:t>: 1 h pour les lents ou petits mangeurs </a:t>
            </a:r>
          </a:p>
        </p:txBody>
      </p:sp>
      <p:pic>
        <p:nvPicPr>
          <p:cNvPr id="31748" name="Picture 18" descr="pai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9"/>
              </a:clrFrom>
              <a:clrTo>
                <a:srgbClr val="FDFD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3573463"/>
            <a:ext cx="18002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5"/>
          <p:cNvSpPr txBox="1">
            <a:spLocks noChangeArrowheads="1"/>
          </p:cNvSpPr>
          <p:nvPr/>
        </p:nvSpPr>
        <p:spPr bwMode="auto">
          <a:xfrm>
            <a:off x="304800" y="182563"/>
            <a:ext cx="8534400" cy="960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kumimoji="0" lang="fr-FR" sz="5700">
              <a:latin typeface="Bodoni MT Poster Compressed" pitchFamily="18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619250" y="1628775"/>
            <a:ext cx="67691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3200" b="1" u="sng"/>
              <a:t>Prévalence élevée de la malnutrition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fr-FR" sz="200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•Varie selon contexte et définitions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•Domicile :                      5-12 %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•Patient hospitalisé :   20-55 %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•Résidents en MR :        52 %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                       </a:t>
            </a:r>
            <a:r>
              <a:rPr lang="fr-FR" sz="2000" i="1">
                <a:solidFill>
                  <a:schemeClr val="bg2"/>
                </a:solidFill>
              </a:rPr>
              <a:t>Unité de gériatrie (Gazotti et al, Age and Ageing) :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•21% à risque, 48 % en état de dénutrition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endParaRPr lang="fr-FR" sz="2000" i="1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1400" i="1"/>
              <a:t>Thomas DR, Clinical Geriatrics 2001;9: 1-4 Reuben DB, JAGS 1995; 43: 415-425 </a:t>
            </a:r>
          </a:p>
        </p:txBody>
      </p:sp>
      <p:sp>
        <p:nvSpPr>
          <p:cNvPr id="512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8538" y="1916113"/>
            <a:ext cx="6173787" cy="4470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b="1" u="sng" dirty="0">
                <a:latin typeface="+mj-lt"/>
              </a:rPr>
              <a:t>Adaptation de la texture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r>
              <a:rPr lang="fr-BE" sz="2400" dirty="0"/>
              <a:t>Aux besoins </a:t>
            </a:r>
            <a:r>
              <a:rPr lang="fr-BE" sz="2400" b="1" dirty="0">
                <a:solidFill>
                  <a:srgbClr val="FF0000"/>
                </a:solidFill>
              </a:rPr>
              <a:t>EVOLUTIFS</a:t>
            </a:r>
            <a:r>
              <a:rPr lang="fr-BE" sz="2400" dirty="0"/>
              <a:t> de la personne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fr-BE" sz="2400" dirty="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r>
              <a:rPr lang="fr-BE" sz="2400" dirty="0"/>
              <a:t>Coupé fin, haché, mixé, mouliné, semi-liquide </a:t>
            </a:r>
            <a:r>
              <a:rPr lang="fr-BE" sz="2400" b="1" dirty="0">
                <a:solidFill>
                  <a:srgbClr val="FF0000"/>
                </a:solidFill>
              </a:rPr>
              <a:t>et Retravaillée en goût </a:t>
            </a:r>
            <a:r>
              <a:rPr lang="fr-BE" sz="2400" dirty="0"/>
              <a:t>car plus un aliment est travaillé, plus il perd du goût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fr-BE" sz="2400" dirty="0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r>
              <a:rPr lang="fr-BE" sz="2400" dirty="0"/>
              <a:t>Moulée, épaissie, oui </a:t>
            </a:r>
            <a:r>
              <a:rPr lang="fr-BE" sz="2400"/>
              <a:t>mais                                   </a:t>
            </a:r>
            <a:r>
              <a:rPr lang="fr-BE" sz="2400" b="1" i="1">
                <a:solidFill>
                  <a:srgbClr val="FF0000"/>
                </a:solidFill>
              </a:rPr>
              <a:t>Pas </a:t>
            </a:r>
            <a:r>
              <a:rPr lang="fr-BE" sz="2400" b="1" i="1" dirty="0">
                <a:solidFill>
                  <a:srgbClr val="FF0000"/>
                </a:solidFill>
              </a:rPr>
              <a:t>de SPLASH MARONASSE !!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651000"/>
            <a:ext cx="5903913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547813"/>
            <a:ext cx="5927725" cy="5121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34819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pic>
        <p:nvPicPr>
          <p:cNvPr id="35843" name="Picture 2" descr="http://t1.gstatic.com/images?q=tbn:ANd9GcSozNRcQn-u84U0ioBCZPZ8vJNupG2b7wDZ2WsJIcJNCXhSkswt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1700213"/>
            <a:ext cx="3557588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http://www.gohfs.org/Images/Texture_modifi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868863"/>
            <a:ext cx="5951538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http://www.restalliance.fr/images/clients/droite-mais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628775"/>
            <a:ext cx="23034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971550" y="1628775"/>
            <a:ext cx="7643813" cy="633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sz="2500" dirty="0" smtClean="0">
                <a:solidFill>
                  <a:schemeClr val="bg1">
                    <a:lumMod val="50000"/>
                  </a:schemeClr>
                </a:solidFill>
              </a:rPr>
              <a:t>       </a:t>
            </a:r>
            <a:r>
              <a:rPr lang="fr-BE" sz="2500" b="1" dirty="0" smtClean="0">
                <a:solidFill>
                  <a:schemeClr val="bg1">
                    <a:lumMod val="50000"/>
                  </a:schemeClr>
                </a:solidFill>
              </a:rPr>
              <a:t>Evaluation de la nutrition</a:t>
            </a:r>
            <a:endParaRPr lang="fr-FR" sz="25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1691680" y="2564904"/>
          <a:ext cx="64807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2627313" y="3716338"/>
            <a:ext cx="215900" cy="2889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3995738" y="5157788"/>
            <a:ext cx="288925" cy="25717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 rot="10800000">
            <a:off x="7451725" y="5013325"/>
            <a:ext cx="288925" cy="25717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7235825" y="3716338"/>
            <a:ext cx="288925" cy="2587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5003800" y="3716338"/>
            <a:ext cx="288925" cy="25876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19" name="Flèche vers le bas 18"/>
          <p:cNvSpPr/>
          <p:nvPr/>
        </p:nvSpPr>
        <p:spPr>
          <a:xfrm>
            <a:off x="3276600" y="2205038"/>
            <a:ext cx="215900" cy="28733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20" name="Flèche vers le bas 19"/>
          <p:cNvSpPr/>
          <p:nvPr/>
        </p:nvSpPr>
        <p:spPr>
          <a:xfrm>
            <a:off x="6804025" y="2205038"/>
            <a:ext cx="215900" cy="28733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21" name="Flèche vers le bas 20"/>
          <p:cNvSpPr/>
          <p:nvPr/>
        </p:nvSpPr>
        <p:spPr>
          <a:xfrm>
            <a:off x="4716463" y="2205038"/>
            <a:ext cx="215900" cy="287337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22" name="Flèche vers le bas 21"/>
          <p:cNvSpPr/>
          <p:nvPr/>
        </p:nvSpPr>
        <p:spPr>
          <a:xfrm rot="16200000">
            <a:off x="5024438" y="5711825"/>
            <a:ext cx="288925" cy="619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  <a:defRPr/>
            </a:pPr>
            <a:endParaRPr lang="fr-FR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graphicFrame>
        <p:nvGraphicFramePr>
          <p:cNvPr id="7" name="Espace réservé du contenu 4"/>
          <p:cNvGraphicFramePr>
            <a:graphicFrameLocks noGrp="1"/>
          </p:cNvGraphicFramePr>
          <p:nvPr>
            <p:ph sz="quarter" idx="1"/>
          </p:nvPr>
        </p:nvGraphicFramePr>
        <p:xfrm>
          <a:off x="2195513" y="2276475"/>
          <a:ext cx="676875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270"/>
                <a:gridCol w="1778567"/>
                <a:gridCol w="2146548"/>
                <a:gridCol w="1678367"/>
              </a:tblGrid>
              <a:tr h="666086">
                <a:tc>
                  <a:txBody>
                    <a:bodyPr/>
                    <a:lstStyle/>
                    <a:p>
                      <a:endParaRPr lang="fr-FR" sz="11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Normal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Dénutrition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Dénutrition sévère</a:t>
                      </a:r>
                      <a:endParaRPr lang="fr-FR" sz="1100" dirty="0"/>
                    </a:p>
                  </a:txBody>
                  <a:tcPr/>
                </a:tc>
              </a:tr>
              <a:tr h="983271"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Normaux</a:t>
                      </a:r>
                      <a:endParaRPr lang="fr-FR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Surveillance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Réévaluation à 1 mois</a:t>
                      </a:r>
                      <a:endParaRPr lang="fr-FR" sz="1100" dirty="0" smtClean="0"/>
                    </a:p>
                    <a:p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et SNO,  Réévaluation à 15 jours </a:t>
                      </a:r>
                      <a:endParaRPr lang="fr-FR" sz="1100" dirty="0"/>
                    </a:p>
                  </a:txBody>
                  <a:tcPr/>
                </a:tc>
              </a:tr>
              <a:tr h="1205298"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Diminués mais supérieurs à la moitié de l’apport habituel</a:t>
                      </a:r>
                      <a:endParaRPr lang="fr-FR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Réévaluation à 1 mois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Réévaluation à 15 jours et si échec Suppléments Nutritionnels Oraux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et SNO, Réévaluation à 1 sem. et si échec Nutrition Artificielle </a:t>
                      </a:r>
                      <a:endParaRPr lang="fr-FR" sz="1100" dirty="0"/>
                    </a:p>
                  </a:txBody>
                  <a:tcPr/>
                </a:tc>
              </a:tr>
              <a:tr h="1249801"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Très diminués, inférieurs à la moitié de l’apport habituel</a:t>
                      </a:r>
                      <a:endParaRPr lang="fr-FR" sz="11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Réévaluation à 1 sem. </a:t>
                      </a:r>
                    </a:p>
                    <a:p>
                      <a:r>
                        <a:rPr lang="fr-BE" sz="1100" dirty="0" smtClean="0"/>
                        <a:t>et si échec : SNO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et SNO Réévaluation à 1 </a:t>
                      </a:r>
                      <a:r>
                        <a:rPr lang="fr-BE" sz="1100" dirty="0" err="1" smtClean="0"/>
                        <a:t>sem</a:t>
                      </a:r>
                      <a:r>
                        <a:rPr lang="fr-BE" sz="1100" dirty="0" smtClean="0"/>
                        <a:t> </a:t>
                      </a:r>
                    </a:p>
                    <a:p>
                      <a:r>
                        <a:rPr lang="fr-BE" sz="1100" dirty="0" smtClean="0"/>
                        <a:t>et si échec:            Nutrition Artificielle 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100" dirty="0" smtClean="0"/>
                        <a:t>Conseils diététiques</a:t>
                      </a:r>
                    </a:p>
                    <a:p>
                      <a:r>
                        <a:rPr lang="fr-BE" sz="1100" dirty="0" smtClean="0"/>
                        <a:t>Alimentation enrichie et NA d’emblée, </a:t>
                      </a:r>
                    </a:p>
                    <a:p>
                      <a:r>
                        <a:rPr lang="fr-BE" sz="1100" dirty="0" smtClean="0"/>
                        <a:t>Réévaluation à 1 semaine 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979613" y="1628775"/>
            <a:ext cx="6840537" cy="5048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fr-BE" sz="2500" dirty="0" smtClean="0"/>
              <a:t>             </a:t>
            </a:r>
            <a:r>
              <a:rPr lang="fr-BE" sz="2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Statut Nutritionnel</a:t>
            </a:r>
            <a:endParaRPr lang="fr-FR" sz="25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10" name="Espace réservé du texte 2"/>
          <p:cNvSpPr txBox="1">
            <a:spLocks/>
          </p:cNvSpPr>
          <p:nvPr/>
        </p:nvSpPr>
        <p:spPr>
          <a:xfrm rot="16200000">
            <a:off x="180181" y="4364832"/>
            <a:ext cx="3527425" cy="360362"/>
          </a:xfrm>
          <a:prstGeom prst="rect">
            <a:avLst/>
          </a:prstGeom>
          <a:noFill/>
        </p:spPr>
        <p:txBody>
          <a:bodyPr>
            <a:normAutofit fontScale="47500" lnSpcReduction="20000"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fr-BE" sz="3200" kern="0" dirty="0">
                <a:latin typeface="+mn-lt"/>
              </a:rPr>
              <a:t>Apports alimentaires spontanés       </a:t>
            </a:r>
            <a:endParaRPr lang="fr-FR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213" y="2492375"/>
            <a:ext cx="8135937" cy="2605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2400" b="1" i="1" dirty="0">
                <a:solidFill>
                  <a:schemeClr val="bg1">
                    <a:lumMod val="50000"/>
                  </a:schemeClr>
                </a:solidFill>
              </a:rPr>
              <a:t>La réévaluation comporte 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2400" i="1" dirty="0">
                <a:solidFill>
                  <a:schemeClr val="bg1">
                    <a:lumMod val="50000"/>
                  </a:schemeClr>
                </a:solidFill>
              </a:rPr>
              <a:t>- le poids et le Statut Nutritionnel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i="1" dirty="0">
                <a:solidFill>
                  <a:schemeClr val="bg1">
                    <a:lumMod val="50000"/>
                  </a:schemeClr>
                </a:solidFill>
              </a:rPr>
              <a:t> - la tolérance et l’observance du traitement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i="1" dirty="0">
                <a:solidFill>
                  <a:schemeClr val="bg1">
                    <a:lumMod val="50000"/>
                  </a:schemeClr>
                </a:solidFill>
              </a:rPr>
              <a:t> - l’évolution des pathologies sous-jacentes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i="1" dirty="0">
                <a:solidFill>
                  <a:schemeClr val="bg1">
                    <a:lumMod val="50000"/>
                  </a:schemeClr>
                </a:solidFill>
              </a:rPr>
              <a:t> - l’estimation des apports alimentaires spontanés</a:t>
            </a:r>
            <a:endParaRPr lang="fr-FR" sz="2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55650" y="15573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 sz="250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Enrichissement de l’alimentation</a:t>
            </a:r>
            <a:endParaRPr lang="fr-FR" sz="2500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1908175" y="2420938"/>
            <a:ext cx="59753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400">
                <a:solidFill>
                  <a:srgbClr val="00B050"/>
                </a:solidFill>
              </a:rPr>
              <a:t>Principe</a:t>
            </a:r>
            <a:r>
              <a:rPr lang="fr-BE" sz="2400"/>
              <a:t> : Augmenter </a:t>
            </a:r>
            <a:r>
              <a:rPr lang="fr-BE" sz="2400">
                <a:solidFill>
                  <a:srgbClr val="FF0000"/>
                </a:solidFill>
              </a:rPr>
              <a:t>l’apport proteino-énergétique (20-30%)</a:t>
            </a:r>
            <a:r>
              <a:rPr lang="fr-BE" sz="2400"/>
              <a:t> sans trop augmenter le volume de la ration en enrichissant les plats habituels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400">
                <a:solidFill>
                  <a:srgbClr val="00B050"/>
                </a:solidFill>
              </a:rPr>
              <a:t>Coût </a:t>
            </a:r>
            <a:r>
              <a:rPr lang="fr-BE" sz="2400"/>
              <a:t>: à peine </a:t>
            </a:r>
            <a:r>
              <a:rPr lang="fr-BE" sz="2400">
                <a:solidFill>
                  <a:srgbClr val="FF0000"/>
                </a:solidFill>
              </a:rPr>
              <a:t>0,3-0,4 €/personne </a:t>
            </a:r>
            <a:r>
              <a:rPr lang="fr-BE" sz="2400"/>
              <a:t>/jour pour 2 préparations (exemple purée et soupe) qui apportent </a:t>
            </a:r>
            <a:r>
              <a:rPr lang="fr-BE" sz="2400">
                <a:solidFill>
                  <a:srgbClr val="FF0000"/>
                </a:solidFill>
              </a:rPr>
              <a:t>200-300 Kcal/j et 20 gr de protéines                                   </a:t>
            </a:r>
            <a:r>
              <a:rPr lang="fr-BE" sz="2000">
                <a:solidFill>
                  <a:srgbClr val="FF0000"/>
                </a:solidFill>
              </a:rPr>
              <a:t>                                   </a:t>
            </a:r>
            <a:r>
              <a:rPr lang="fr-BE" sz="2000" b="1" i="1">
                <a:solidFill>
                  <a:schemeClr val="bg2"/>
                </a:solidFill>
              </a:rPr>
              <a:t>Pour rappel : le « food cost » est de 2,50 € à 3,75 €/j (chiffres hôpitaux mais +/- idem en MRS, parfois jusque 4,50 €, voire plus, mais parfois « économies » maximum !)</a:t>
            </a:r>
            <a:endParaRPr lang="fr-FR" sz="2000" b="1" i="1">
              <a:solidFill>
                <a:schemeClr val="bg2"/>
              </a:solidFill>
            </a:endParaRPr>
          </a:p>
        </p:txBody>
      </p:sp>
      <p:sp>
        <p:nvSpPr>
          <p:cNvPr id="3994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/>
              <a:t>NUTRITION EN MRS</a:t>
            </a:r>
            <a:endParaRPr kumimoji="0" lang="fr-FR" sz="61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619672" y="1628800"/>
          <a:ext cx="6889104" cy="482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396"/>
                <a:gridCol w="3277708"/>
              </a:tblGrid>
              <a:tr h="410599">
                <a:tc>
                  <a:txBody>
                    <a:bodyPr/>
                    <a:lstStyle/>
                    <a:p>
                      <a:r>
                        <a:rPr lang="fr-BE" dirty="0" smtClean="0"/>
                        <a:t>                    Exemples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d’enrichissement</a:t>
                      </a:r>
                      <a:endParaRPr lang="fr-FR" dirty="0"/>
                    </a:p>
                  </a:txBody>
                  <a:tcPr/>
                </a:tc>
              </a:tr>
              <a:tr h="718548">
                <a:tc>
                  <a:txBody>
                    <a:bodyPr/>
                    <a:lstStyle/>
                    <a:p>
                      <a:r>
                        <a:rPr lang="fr-BE" dirty="0" smtClean="0"/>
                        <a:t>Poudre de lait (lait entier concentré)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 </a:t>
                      </a:r>
                      <a:r>
                        <a:rPr lang="fr-BE" dirty="0" err="1" smtClean="0"/>
                        <a:t>cuil</a:t>
                      </a:r>
                      <a:r>
                        <a:rPr lang="fr-BE" dirty="0" smtClean="0"/>
                        <a:t>/soupe apportent   8 g de protéines</a:t>
                      </a:r>
                      <a:endParaRPr lang="fr-FR" dirty="0"/>
                    </a:p>
                  </a:txBody>
                  <a:tcPr/>
                </a:tc>
              </a:tr>
              <a:tr h="718548">
                <a:tc>
                  <a:txBody>
                    <a:bodyPr/>
                    <a:lstStyle/>
                    <a:p>
                      <a:r>
                        <a:rPr lang="fr-BE" dirty="0" smtClean="0"/>
                        <a:t>Poudre de protéines    (1 à 3 </a:t>
                      </a:r>
                      <a:r>
                        <a:rPr lang="fr-BE" dirty="0" err="1" smtClean="0"/>
                        <a:t>cuil</a:t>
                      </a:r>
                      <a:r>
                        <a:rPr lang="fr-BE" dirty="0" smtClean="0"/>
                        <a:t>/soupe/j)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</a:t>
                      </a:r>
                      <a:r>
                        <a:rPr lang="fr-BE" dirty="0" err="1" smtClean="0"/>
                        <a:t>cuil</a:t>
                      </a:r>
                      <a:r>
                        <a:rPr lang="fr-BE" dirty="0" smtClean="0"/>
                        <a:t>/soupe =             5g de protéines</a:t>
                      </a:r>
                      <a:endParaRPr lang="fr-FR" dirty="0"/>
                    </a:p>
                  </a:txBody>
                  <a:tcPr/>
                </a:tc>
              </a:tr>
              <a:tr h="718548">
                <a:tc>
                  <a:txBody>
                    <a:bodyPr/>
                    <a:lstStyle/>
                    <a:p>
                      <a:r>
                        <a:rPr lang="fr-BE" dirty="0" smtClean="0"/>
                        <a:t>Fromage </a:t>
                      </a:r>
                      <a:r>
                        <a:rPr lang="fr-BE" dirty="0" err="1" smtClean="0"/>
                        <a:t>rapé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20g de gruyère =          5 g de protéines</a:t>
                      </a:r>
                      <a:endParaRPr lang="fr-FR" dirty="0"/>
                    </a:p>
                  </a:txBody>
                  <a:tcPr/>
                </a:tc>
              </a:tr>
              <a:tr h="718548">
                <a:tc>
                  <a:txBody>
                    <a:bodyPr/>
                    <a:lstStyle/>
                    <a:p>
                      <a:r>
                        <a:rPr lang="fr-BE" dirty="0" smtClean="0"/>
                        <a:t>Fromage fondu type crème de gruyère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portion 30 g =            5 g de protéines</a:t>
                      </a:r>
                      <a:endParaRPr lang="fr-FR" dirty="0"/>
                    </a:p>
                  </a:txBody>
                  <a:tcPr/>
                </a:tc>
              </a:tr>
              <a:tr h="410599">
                <a:tc>
                  <a:txBody>
                    <a:bodyPr/>
                    <a:lstStyle/>
                    <a:p>
                      <a:r>
                        <a:rPr lang="fr-BE" dirty="0" smtClean="0"/>
                        <a:t>1 jaune d’ </a:t>
                      </a:r>
                      <a:r>
                        <a:rPr lang="fr-BE" dirty="0" err="1" smtClean="0"/>
                        <a:t>oeuf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3 g de protéines</a:t>
                      </a:r>
                      <a:endParaRPr lang="fr-FR" dirty="0"/>
                    </a:p>
                  </a:txBody>
                  <a:tcPr/>
                </a:tc>
              </a:tr>
              <a:tr h="410599">
                <a:tc>
                  <a:txBody>
                    <a:bodyPr/>
                    <a:lstStyle/>
                    <a:p>
                      <a:r>
                        <a:rPr lang="fr-BE" dirty="0" smtClean="0"/>
                        <a:t>Crème fraiche épaisse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</a:t>
                      </a:r>
                      <a:r>
                        <a:rPr lang="fr-BE" dirty="0" err="1" smtClean="0"/>
                        <a:t>cuil</a:t>
                      </a:r>
                      <a:r>
                        <a:rPr lang="fr-BE" dirty="0" smtClean="0"/>
                        <a:t>/soupe= 80calories</a:t>
                      </a:r>
                      <a:endParaRPr lang="fr-FR" dirty="0"/>
                    </a:p>
                  </a:txBody>
                  <a:tcPr/>
                </a:tc>
              </a:tr>
              <a:tr h="718548">
                <a:tc>
                  <a:txBody>
                    <a:bodyPr/>
                    <a:lstStyle/>
                    <a:p>
                      <a:r>
                        <a:rPr lang="fr-BE" dirty="0" smtClean="0"/>
                        <a:t>Beurre fondu, huile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1 </a:t>
                      </a:r>
                      <a:r>
                        <a:rPr lang="fr-BE" dirty="0" err="1" smtClean="0"/>
                        <a:t>cuil</a:t>
                      </a:r>
                      <a:r>
                        <a:rPr lang="fr-BE" dirty="0" smtClean="0"/>
                        <a:t> à soupe =           75 à 90 calories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11" descr="C:\Documents and Settings\Propriétaire\Mes documents\Mes images\images\produits laitier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068638"/>
            <a:ext cx="12239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0800000" flipV="1">
            <a:off x="251520" y="0"/>
            <a:ext cx="842493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/>
          <a:srcRect l="32089" t="18428" r="30823" b="4668"/>
          <a:stretch>
            <a:fillRect/>
          </a:stretch>
        </p:blipFill>
        <p:spPr bwMode="auto">
          <a:xfrm>
            <a:off x="827584" y="260648"/>
            <a:ext cx="7848872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367712" cy="1079500"/>
          </a:xfrm>
        </p:spPr>
        <p:txBody>
          <a:bodyPr/>
          <a:lstStyle/>
          <a:p>
            <a:pPr>
              <a:defRPr/>
            </a:pPr>
            <a:r>
              <a:rPr kumimoji="0" lang="fr-FR" sz="6100" dirty="0" smtClean="0">
                <a:latin typeface="Bodoni MT Poster Compressed" pitchFamily="18" charset="0"/>
              </a:rPr>
              <a:t/>
            </a:r>
            <a:br>
              <a:rPr kumimoji="0" lang="fr-FR" sz="6100" dirty="0" smtClean="0">
                <a:latin typeface="Bodoni MT Poster Compressed" pitchFamily="18" charset="0"/>
              </a:rPr>
            </a:br>
            <a:r>
              <a:rPr kumimoji="0" lang="fr-FR" sz="6600" u="sng" dirty="0" smtClean="0">
                <a:solidFill>
                  <a:schemeClr val="bg2"/>
                </a:solidFill>
                <a:latin typeface="Arial Narrow" pitchFamily="34" charset="0"/>
              </a:rPr>
              <a:t>NUTRITION EN MRS</a:t>
            </a:r>
            <a:r>
              <a:rPr kumimoji="0" lang="fr-FR" sz="6600" dirty="0" smtClean="0">
                <a:latin typeface="Arial Narrow" pitchFamily="34" charset="0"/>
              </a:rPr>
              <a:t/>
            </a:r>
            <a:br>
              <a:rPr kumimoji="0" lang="fr-FR" sz="6600" dirty="0" smtClean="0">
                <a:latin typeface="Arial Narrow" pitchFamily="34" charset="0"/>
              </a:rPr>
            </a:br>
            <a:endParaRPr lang="fr-FR" sz="6600" dirty="0"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524000"/>
            <a:ext cx="8294687" cy="4641850"/>
          </a:xfrm>
        </p:spPr>
        <p:txBody>
          <a:bodyPr/>
          <a:lstStyle/>
          <a:p>
            <a:pPr>
              <a:defRPr/>
            </a:pPr>
            <a:r>
              <a:rPr kumimoji="0" lang="fr-FR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Script" pitchFamily="34" charset="0"/>
              </a:rPr>
              <a:t>Les 12 signes d’alerte de la dénutrition</a:t>
            </a:r>
          </a:p>
          <a:p>
            <a:pPr>
              <a:defRPr/>
            </a:pPr>
            <a:r>
              <a:rPr lang="fr-FR" sz="1600" dirty="0" smtClean="0"/>
              <a:t>Revenus financiers insuffisants</a:t>
            </a:r>
          </a:p>
          <a:p>
            <a:pPr>
              <a:defRPr/>
            </a:pPr>
            <a:r>
              <a:rPr lang="fr-FR" sz="1600" dirty="0" smtClean="0"/>
              <a:t>Perte d’autonomie physique ou psychique</a:t>
            </a:r>
          </a:p>
          <a:p>
            <a:pPr>
              <a:defRPr/>
            </a:pPr>
            <a:r>
              <a:rPr lang="fr-FR" sz="1600" dirty="0" smtClean="0"/>
              <a:t>Veuvage, solitude, état dépressif</a:t>
            </a:r>
            <a:r>
              <a:rPr lang="fr-FR" sz="1600" smtClean="0"/>
              <a:t>, alcool</a:t>
            </a:r>
            <a:endParaRPr lang="fr-FR" sz="1600" dirty="0" smtClean="0"/>
          </a:p>
          <a:p>
            <a:pPr>
              <a:defRPr/>
            </a:pPr>
            <a:r>
              <a:rPr lang="fr-BE" sz="1600" dirty="0" smtClean="0"/>
              <a:t>Syndrome du « Frigo vide »</a:t>
            </a:r>
            <a:endParaRPr lang="fr-FR" sz="1600" dirty="0" smtClean="0"/>
          </a:p>
          <a:p>
            <a:pPr>
              <a:defRPr/>
            </a:pPr>
            <a:r>
              <a:rPr lang="fr-FR" sz="1600" dirty="0" smtClean="0"/>
              <a:t>Problèmes bucco-dentaires</a:t>
            </a:r>
          </a:p>
          <a:p>
            <a:pPr>
              <a:defRPr/>
            </a:pPr>
            <a:r>
              <a:rPr lang="fr-FR" sz="1600" dirty="0" smtClean="0"/>
              <a:t>Régimes restrictifs</a:t>
            </a:r>
            <a:endParaRPr lang="fr-FR" sz="1600" b="1" dirty="0" smtClean="0"/>
          </a:p>
          <a:p>
            <a:pPr>
              <a:defRPr/>
            </a:pPr>
            <a:r>
              <a:rPr lang="fr-FR" sz="1600" dirty="0" smtClean="0"/>
              <a:t>Troubles de la déglutition</a:t>
            </a:r>
          </a:p>
          <a:p>
            <a:pPr>
              <a:defRPr/>
            </a:pPr>
            <a:r>
              <a:rPr lang="fr-FR" sz="1600" dirty="0" smtClean="0"/>
              <a:t>Consommation de 2 repas/jour seulement</a:t>
            </a:r>
          </a:p>
          <a:p>
            <a:pPr>
              <a:defRPr/>
            </a:pPr>
            <a:r>
              <a:rPr lang="fr-FR" sz="1600" dirty="0" smtClean="0"/>
              <a:t>Constipation</a:t>
            </a:r>
          </a:p>
          <a:p>
            <a:pPr>
              <a:defRPr/>
            </a:pPr>
            <a:r>
              <a:rPr lang="fr-FR" sz="1600" dirty="0" smtClean="0"/>
              <a:t>Prise de plus de 3 médicaments par jour</a:t>
            </a:r>
          </a:p>
          <a:p>
            <a:pPr>
              <a:defRPr/>
            </a:pPr>
            <a:r>
              <a:rPr lang="fr-FR" sz="1600" dirty="0" smtClean="0"/>
              <a:t>Perte de 2 kg dans le dernier mois ou de 4 kg dans les 6 derniers mois</a:t>
            </a:r>
          </a:p>
          <a:p>
            <a:pPr>
              <a:defRPr/>
            </a:pPr>
            <a:r>
              <a:rPr lang="fr-FR" sz="1600" dirty="0" smtClean="0"/>
              <a:t>Albuminémie &lt; 35g/L ou Cholestérolémie &lt; 1,60g/L (le cholestérol augmente physiologiquement avec l’âge ou en cas de pathologie thyroïdienne)</a:t>
            </a:r>
          </a:p>
          <a:p>
            <a:pPr>
              <a:defRPr/>
            </a:pPr>
            <a:endParaRPr lang="fr-FR" sz="1600" dirty="0" smtClean="0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219700" y="3141663"/>
            <a:ext cx="2354263" cy="12017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sp>
        <p:nvSpPr>
          <p:cNvPr id="6149" name="Organigramme : Processus 4"/>
          <p:cNvSpPr>
            <a:spLocks noChangeArrowheads="1"/>
          </p:cNvSpPr>
          <p:nvPr/>
        </p:nvSpPr>
        <p:spPr bwMode="auto">
          <a:xfrm>
            <a:off x="5508625" y="2420938"/>
            <a:ext cx="3311525" cy="147637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kumimoji="0" lang="fr-FR">
                <a:solidFill>
                  <a:srgbClr val="660066"/>
                </a:solidFill>
              </a:rPr>
              <a:t>La présence d’un seul de ces éléments suffit à évoquer </a:t>
            </a:r>
            <a:r>
              <a:rPr kumimoji="0" lang="fr-FR" sz="2000" b="1">
                <a:solidFill>
                  <a:srgbClr val="660066"/>
                </a:solidFill>
              </a:rPr>
              <a:t>un risque de dénutrition</a:t>
            </a:r>
            <a:endParaRPr lang="fr-FR"/>
          </a:p>
        </p:txBody>
      </p:sp>
      <p:sp>
        <p:nvSpPr>
          <p:cNvPr id="6150" name="Organigramme : Processus 5"/>
          <p:cNvSpPr>
            <a:spLocks noChangeArrowheads="1"/>
          </p:cNvSpPr>
          <p:nvPr/>
        </p:nvSpPr>
        <p:spPr bwMode="auto">
          <a:xfrm>
            <a:off x="6227763" y="3429000"/>
            <a:ext cx="914400" cy="612775"/>
          </a:xfrm>
          <a:prstGeom prst="flowChartProcess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  <p:pic>
        <p:nvPicPr>
          <p:cNvPr id="6151" name="Picture 16" descr="C:\Documents and Settings\Propriétaire\Bureau\Reseau diabete 85\images\frites, sauciss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644900"/>
            <a:ext cx="1925637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34332" t="53071" r="32297" b="20639"/>
          <a:stretch>
            <a:fillRect/>
          </a:stretch>
        </p:blipFill>
        <p:spPr bwMode="auto">
          <a:xfrm>
            <a:off x="0" y="1628800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11560" y="0"/>
            <a:ext cx="792088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30830" y="1296934"/>
            <a:ext cx="663624" cy="948035"/>
            <a:chOff x="1" y="1533"/>
            <a:chExt cx="663624" cy="948035"/>
          </a:xfrm>
        </p:grpSpPr>
        <p:sp>
          <p:nvSpPr>
            <p:cNvPr id="30" name="Chevron 29"/>
            <p:cNvSpPr/>
            <p:nvPr/>
          </p:nvSpPr>
          <p:spPr>
            <a:xfrm rot="5400000">
              <a:off x="-142205" y="143739"/>
              <a:ext cx="948035" cy="6636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Chevron 4"/>
            <p:cNvSpPr/>
            <p:nvPr/>
          </p:nvSpPr>
          <p:spPr>
            <a:xfrm>
              <a:off x="1" y="333345"/>
              <a:ext cx="663624" cy="28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kern="1200" dirty="0" smtClean="0">
                  <a:solidFill>
                    <a:schemeClr val="bg2"/>
                  </a:solidFill>
                </a:rPr>
                <a:t>Hacher</a:t>
              </a: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1794453" y="1296936"/>
            <a:ext cx="6218716" cy="616222"/>
            <a:chOff x="663624" y="1535"/>
            <a:chExt cx="6218716" cy="616222"/>
          </a:xfrm>
        </p:grpSpPr>
        <p:sp>
          <p:nvSpPr>
            <p:cNvPr id="28" name="Arrondir un rectangle avec un coin du même côté 27"/>
            <p:cNvSpPr/>
            <p:nvPr/>
          </p:nvSpPr>
          <p:spPr>
            <a:xfrm rot="5400000">
              <a:off x="3464871" y="-2799712"/>
              <a:ext cx="616222" cy="62187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Arrondir un rectangle avec un coin du même côté 6"/>
            <p:cNvSpPr/>
            <p:nvPr/>
          </p:nvSpPr>
          <p:spPr>
            <a:xfrm>
              <a:off x="663625" y="31615"/>
              <a:ext cx="6188635" cy="55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800" kern="1200" dirty="0" smtClean="0">
                  <a:solidFill>
                    <a:schemeClr val="tx2"/>
                  </a:solidFill>
                </a:rPr>
                <a:t>Consiste à hacher finement la viande et pas les légumes</a:t>
              </a:r>
              <a:endParaRPr lang="fr-FR" sz="18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1130830" y="2125958"/>
            <a:ext cx="663624" cy="948035"/>
            <a:chOff x="1" y="830557"/>
            <a:chExt cx="663624" cy="948035"/>
          </a:xfrm>
        </p:grpSpPr>
        <p:sp>
          <p:nvSpPr>
            <p:cNvPr id="26" name="Chevron 25"/>
            <p:cNvSpPr/>
            <p:nvPr/>
          </p:nvSpPr>
          <p:spPr>
            <a:xfrm rot="5400000">
              <a:off x="-142205" y="972763"/>
              <a:ext cx="948035" cy="6636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8"/>
            <p:cNvSpPr/>
            <p:nvPr/>
          </p:nvSpPr>
          <p:spPr>
            <a:xfrm>
              <a:off x="56795" y="1341511"/>
              <a:ext cx="606830" cy="1052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 smtClean="0"/>
                <a:t>moulu</a:t>
              </a:r>
              <a:endParaRPr lang="fr-FR" sz="1200" b="1" kern="1200" dirty="0"/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1794453" y="2125960"/>
            <a:ext cx="6218716" cy="616222"/>
            <a:chOff x="663624" y="830559"/>
            <a:chExt cx="6218716" cy="616222"/>
          </a:xfrm>
        </p:grpSpPr>
        <p:sp>
          <p:nvSpPr>
            <p:cNvPr id="24" name="Arrondir un rectangle avec un coin du même côté 23"/>
            <p:cNvSpPr/>
            <p:nvPr/>
          </p:nvSpPr>
          <p:spPr>
            <a:xfrm rot="5400000">
              <a:off x="3464871" y="-1970688"/>
              <a:ext cx="616222" cy="62187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Arrondir un rectangle avec un coin du même côté 10"/>
            <p:cNvSpPr/>
            <p:nvPr/>
          </p:nvSpPr>
          <p:spPr>
            <a:xfrm>
              <a:off x="663625" y="860639"/>
              <a:ext cx="6188635" cy="55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800" kern="1200" dirty="0" smtClean="0">
                  <a:solidFill>
                    <a:schemeClr val="tx2"/>
                  </a:solidFill>
                </a:rPr>
                <a:t>Consiste a moudre le menu  le tout séparément</a:t>
              </a:r>
              <a:endParaRPr lang="fr-FR" sz="18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130830" y="2954982"/>
            <a:ext cx="663624" cy="948035"/>
            <a:chOff x="1" y="1659581"/>
            <a:chExt cx="663624" cy="948035"/>
          </a:xfrm>
        </p:grpSpPr>
        <p:sp>
          <p:nvSpPr>
            <p:cNvPr id="22" name="Chevron 21"/>
            <p:cNvSpPr/>
            <p:nvPr/>
          </p:nvSpPr>
          <p:spPr>
            <a:xfrm rot="5400000">
              <a:off x="-142205" y="1801787"/>
              <a:ext cx="948035" cy="6636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Chevron 12"/>
            <p:cNvSpPr/>
            <p:nvPr/>
          </p:nvSpPr>
          <p:spPr>
            <a:xfrm>
              <a:off x="1" y="1991393"/>
              <a:ext cx="663624" cy="28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900" b="1" kern="1200" dirty="0" smtClean="0"/>
                <a:t>Texture</a:t>
              </a:r>
              <a:r>
                <a:rPr lang="fr-BE" sz="900" kern="1200" dirty="0" smtClean="0"/>
                <a:t> </a:t>
              </a:r>
              <a:r>
                <a:rPr lang="fr-BE" b="1" kern="1200" dirty="0" smtClean="0"/>
                <a:t>lisse</a:t>
              </a:r>
              <a:endParaRPr lang="fr-FR" b="1" kern="1200" dirty="0"/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1794453" y="2948828"/>
            <a:ext cx="6218716" cy="616222"/>
            <a:chOff x="663624" y="1653427"/>
            <a:chExt cx="6218716" cy="616222"/>
          </a:xfrm>
        </p:grpSpPr>
        <p:sp>
          <p:nvSpPr>
            <p:cNvPr id="20" name="Arrondir un rectangle avec un coin du même côté 19"/>
            <p:cNvSpPr/>
            <p:nvPr/>
          </p:nvSpPr>
          <p:spPr>
            <a:xfrm rot="5400000">
              <a:off x="3464871" y="-1147820"/>
              <a:ext cx="616222" cy="62187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Arrondir un rectangle avec un coin du même côté 14"/>
            <p:cNvSpPr/>
            <p:nvPr/>
          </p:nvSpPr>
          <p:spPr>
            <a:xfrm>
              <a:off x="663625" y="1683507"/>
              <a:ext cx="6188635" cy="55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800" kern="1200" dirty="0" smtClean="0">
                  <a:solidFill>
                    <a:schemeClr val="tx2"/>
                  </a:solidFill>
                </a:rPr>
                <a:t>Consiste a mixer le menu  le tout séparément</a:t>
              </a:r>
              <a:endParaRPr lang="fr-FR" sz="18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1130830" y="3784006"/>
            <a:ext cx="663624" cy="948035"/>
            <a:chOff x="1" y="2488605"/>
            <a:chExt cx="663624" cy="948035"/>
          </a:xfrm>
        </p:grpSpPr>
        <p:sp>
          <p:nvSpPr>
            <p:cNvPr id="18" name="Chevron 17"/>
            <p:cNvSpPr/>
            <p:nvPr/>
          </p:nvSpPr>
          <p:spPr>
            <a:xfrm rot="5400000">
              <a:off x="-142205" y="2630811"/>
              <a:ext cx="948035" cy="6636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6"/>
            <p:cNvSpPr/>
            <p:nvPr/>
          </p:nvSpPr>
          <p:spPr>
            <a:xfrm>
              <a:off x="1" y="2820417"/>
              <a:ext cx="663624" cy="28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 smtClean="0"/>
                <a:t>Semi-</a:t>
              </a:r>
              <a:r>
                <a:rPr lang="fr-BE" sz="900" kern="1200" dirty="0" smtClean="0"/>
                <a:t> </a:t>
              </a:r>
              <a:r>
                <a:rPr lang="fr-BE" sz="900" b="1" kern="1200" dirty="0" smtClean="0"/>
                <a:t>liquide</a:t>
              </a:r>
              <a:endParaRPr lang="fr-FR" sz="900" b="1" kern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794453" y="3784008"/>
            <a:ext cx="6218716" cy="616222"/>
            <a:chOff x="663624" y="2488607"/>
            <a:chExt cx="6218716" cy="616222"/>
          </a:xfrm>
        </p:grpSpPr>
        <p:sp>
          <p:nvSpPr>
            <p:cNvPr id="16" name="Arrondir un rectangle avec un coin du même côté 15"/>
            <p:cNvSpPr/>
            <p:nvPr/>
          </p:nvSpPr>
          <p:spPr>
            <a:xfrm rot="5400000">
              <a:off x="3464871" y="-312640"/>
              <a:ext cx="616222" cy="62187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Arrondir un rectangle avec un coin du même côté 18"/>
            <p:cNvSpPr/>
            <p:nvPr/>
          </p:nvSpPr>
          <p:spPr>
            <a:xfrm>
              <a:off x="663625" y="2518687"/>
              <a:ext cx="6188635" cy="55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800" kern="1200" dirty="0" smtClean="0">
                  <a:solidFill>
                    <a:schemeClr val="tx2"/>
                  </a:solidFill>
                </a:rPr>
                <a:t>Consiste</a:t>
              </a:r>
              <a:r>
                <a:rPr lang="fr-BE" sz="1800" kern="1200" dirty="0" smtClean="0"/>
                <a:t> </a:t>
              </a:r>
              <a:r>
                <a:rPr lang="fr-BE" sz="1800" kern="1200" dirty="0" smtClean="0">
                  <a:solidFill>
                    <a:schemeClr val="tx2"/>
                  </a:solidFill>
                </a:rPr>
                <a:t>a mixer le menu à consistance crème </a:t>
              </a:r>
              <a:endParaRPr lang="fr-FR" sz="1800" kern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1130830" y="4613031"/>
            <a:ext cx="663624" cy="948035"/>
            <a:chOff x="1" y="3317630"/>
            <a:chExt cx="663624" cy="948035"/>
          </a:xfrm>
        </p:grpSpPr>
        <p:sp>
          <p:nvSpPr>
            <p:cNvPr id="14" name="Chevron 13"/>
            <p:cNvSpPr/>
            <p:nvPr/>
          </p:nvSpPr>
          <p:spPr>
            <a:xfrm rot="5400000">
              <a:off x="-142205" y="3459836"/>
              <a:ext cx="948035" cy="663624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Chevron 20"/>
            <p:cNvSpPr/>
            <p:nvPr/>
          </p:nvSpPr>
          <p:spPr>
            <a:xfrm>
              <a:off x="1" y="3649442"/>
              <a:ext cx="663624" cy="284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b="1" kern="1200" dirty="0" smtClean="0"/>
                <a:t>liquide</a:t>
              </a:r>
              <a:endParaRPr lang="fr-FR" sz="1100" b="1" kern="12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1794453" y="4613032"/>
            <a:ext cx="6373894" cy="616222"/>
            <a:chOff x="663624" y="3317631"/>
            <a:chExt cx="6373894" cy="616222"/>
          </a:xfrm>
        </p:grpSpPr>
        <p:sp>
          <p:nvSpPr>
            <p:cNvPr id="12" name="Arrondir un rectangle avec un coin du même côté 11"/>
            <p:cNvSpPr/>
            <p:nvPr/>
          </p:nvSpPr>
          <p:spPr>
            <a:xfrm rot="5400000">
              <a:off x="3464871" y="516384"/>
              <a:ext cx="616222" cy="62187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Arrondir un rectangle avec un coin du même côté 22"/>
            <p:cNvSpPr/>
            <p:nvPr/>
          </p:nvSpPr>
          <p:spPr>
            <a:xfrm>
              <a:off x="848883" y="3357735"/>
              <a:ext cx="6188635" cy="5560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r-BE" sz="1800" kern="1200" dirty="0" smtClean="0">
                  <a:solidFill>
                    <a:schemeClr val="tx2"/>
                  </a:solidFill>
                </a:rPr>
                <a:t>Consiste a mixer le menu à consistance liquide et y ajouter des protéines afin de pouvoir avoir sa ration en k cal</a:t>
              </a:r>
              <a:endParaRPr lang="fr-FR" sz="1800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79512" y="0"/>
            <a:ext cx="8280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556791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fr-FR" sz="2000" b="1" u="sng" dirty="0" smtClean="0">
                <a:latin typeface="Comic Sans MS" pitchFamily="66" charset="0"/>
                <a:ea typeface="Times New Roman" pitchFamily="18" charset="0"/>
              </a:rPr>
              <a:t>La texture hachée</a:t>
            </a:r>
            <a:r>
              <a:rPr kumimoji="0" lang="fr-FR" sz="2000" u="sng" dirty="0" smtClean="0">
                <a:latin typeface="Comic Sans MS" pitchFamily="66" charset="0"/>
                <a:ea typeface="Times New Roman" pitchFamily="18" charset="0"/>
              </a:rPr>
              <a:t> :</a:t>
            </a:r>
            <a:r>
              <a:rPr kumimoji="0" lang="fr-FR" sz="2000" dirty="0" smtClean="0">
                <a:latin typeface="Comic Sans MS" pitchFamily="66" charset="0"/>
                <a:ea typeface="Times New Roman" pitchFamily="18" charset="0"/>
              </a:rPr>
              <a:t> </a:t>
            </a:r>
            <a:endParaRPr kumimoji="0" lang="fr-FR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kumimoji="0" lang="fr-FR" dirty="0" smtClean="0">
                <a:latin typeface="Comic Sans MS" pitchFamily="66" charset="0"/>
                <a:ea typeface="Times New Roman" pitchFamily="18" charset="0"/>
              </a:rPr>
              <a:t>L’élément protidique (viande, poisson, œufs...) est haché ou tendre.</a:t>
            </a:r>
            <a:endParaRPr kumimoji="0" lang="fr-FR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kumimoji="0" lang="fr-FR" dirty="0" smtClean="0">
                <a:latin typeface="Comic Sans MS" pitchFamily="66" charset="0"/>
                <a:ea typeface="Times New Roman" pitchFamily="18" charset="0"/>
              </a:rPr>
              <a:t>C’est une alimentation normale et équilibrée destinée à soulager les efforts de mastication.</a:t>
            </a:r>
            <a:endParaRPr kumimoji="0" lang="fr-FR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kumimoji="0" lang="fr-FR" dirty="0" smtClean="0">
                <a:latin typeface="Comic Sans MS" pitchFamily="66" charset="0"/>
                <a:ea typeface="Times New Roman" pitchFamily="18" charset="0"/>
              </a:rPr>
              <a:t>On la conseille à chaque fois que la mastication s’avère difficile (mauvaise denture, prothèse inefficace, blessures faciales…)</a:t>
            </a:r>
          </a:p>
          <a:p>
            <a:pPr lvl="0" eaLnBrk="0" hangingPunct="0"/>
            <a:r>
              <a:rPr kumimoji="0" lang="fr-FR" dirty="0" smtClean="0">
                <a:latin typeface="Comic Sans MS" pitchFamily="66" charset="0"/>
                <a:ea typeface="Times New Roman" pitchFamily="18" charset="0"/>
              </a:rPr>
              <a:t> ou lorsqu’il existe des difficultés à déglutir.</a:t>
            </a:r>
            <a:endParaRPr kumimoji="0" lang="fr-FR" sz="1600" dirty="0" smtClean="0">
              <a:latin typeface="Arial" pitchFamily="34" charset="0"/>
              <a:ea typeface="Times New Roman" pitchFamily="18" charset="0"/>
            </a:endParaRPr>
          </a:p>
          <a:p>
            <a:pPr lvl="0" eaLnBrk="0" hangingPunct="0"/>
            <a:r>
              <a:rPr kumimoji="0" lang="fr-FR" dirty="0" smtClean="0">
                <a:latin typeface="Comic Sans MS" pitchFamily="66" charset="0"/>
                <a:ea typeface="Times New Roman" pitchFamily="18" charset="0"/>
              </a:rPr>
              <a:t>Elle doit en revanche couvrir tous les besoins en énergie de l’organisme et elle peut être combinée à un autre régime (exemple : haché-diabétique        </a:t>
            </a:r>
            <a:endParaRPr kumimoji="0" lang="fr-FR" sz="2400" dirty="0" smtClean="0">
              <a:latin typeface="Arial" pitchFamily="34" charset="0"/>
            </a:endParaRPr>
          </a:p>
        </p:txBody>
      </p:sp>
      <p:pic>
        <p:nvPicPr>
          <p:cNvPr id="5" name="Picture 5" descr="http://t3.gstatic.com/images?q=tbn:ANd9GcQ8YhaV0EQ8Z7ZeZHMnXzBWXI1C4qj_b6EMUzdKJmVRheGvGjOt8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653135"/>
            <a:ext cx="2664296" cy="2105617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SOl_9tls7lapcE2MBloXDWoyKWGmf58Kg2WEgkHffDOkUgXT8S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725144"/>
            <a:ext cx="2736304" cy="18581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187624" y="332656"/>
            <a:ext cx="72728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556792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fr-FR" b="1" u="sng" dirty="0" smtClean="0">
                <a:latin typeface="Comic Sans MS" pitchFamily="66" charset="0"/>
                <a:ea typeface="Times New Roman" pitchFamily="18" charset="0"/>
              </a:rPr>
              <a:t>La texture </a:t>
            </a:r>
            <a:r>
              <a:rPr lang="fr-FR" b="1" u="sng" dirty="0" smtClean="0">
                <a:latin typeface="Comic Sans MS" pitchFamily="66" charset="0"/>
                <a:ea typeface="Times New Roman" pitchFamily="18" charset="0"/>
              </a:rPr>
              <a:t>moulus :</a:t>
            </a:r>
            <a:r>
              <a:rPr lang="fr-FR" b="1" dirty="0" smtClean="0">
                <a:latin typeface="Comic Sans MS" pitchFamily="66" charset="0"/>
                <a:ea typeface="Times New Roman" pitchFamily="18" charset="0"/>
              </a:rPr>
              <a:t> </a:t>
            </a:r>
            <a:r>
              <a:rPr lang="fr-FR" dirty="0" smtClean="0">
                <a:latin typeface="Comic Sans MS" pitchFamily="66" charset="0"/>
                <a:ea typeface="Times New Roman" pitchFamily="18" charset="0"/>
              </a:rPr>
              <a:t>Principes : alimentation normale avec viande moulue séparément, des légumes cuits,</a:t>
            </a:r>
          </a:p>
          <a:p>
            <a:pPr lvl="0"/>
            <a:r>
              <a:rPr lang="fr-FR" dirty="0" smtClean="0">
                <a:latin typeface="Comic Sans MS" pitchFamily="66" charset="0"/>
                <a:ea typeface="Times New Roman" pitchFamily="18" charset="0"/>
              </a:rPr>
              <a:t>Fruits : uniquement cuits ou en compote</a:t>
            </a:r>
            <a:endParaRPr kumimoji="0" lang="fr-FR" sz="2000" dirty="0" smtClean="0">
              <a:latin typeface="Arial" pitchFamily="34" charset="0"/>
            </a:endParaRPr>
          </a:p>
        </p:txBody>
      </p:sp>
      <p:pic>
        <p:nvPicPr>
          <p:cNvPr id="4" name="Picture 5" descr="http://t3.gstatic.com/images?q=tbn:ANd9GcQ8YhaV0EQ8Z7ZeZHMnXzBWXI1C4qj_b6EMUzdKJmVRheGvGjOt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77511"/>
            <a:ext cx="3312368" cy="2355745"/>
          </a:xfrm>
          <a:prstGeom prst="rect">
            <a:avLst/>
          </a:prstGeom>
          <a:noFill/>
        </p:spPr>
      </p:pic>
      <p:pic>
        <p:nvPicPr>
          <p:cNvPr id="5" name="Picture 3" descr="http://t1.gstatic.com/images?q=tbn:ANd9GcTHGtMs5AfOFnQWR3L4vIgN5-T-SipAMxOCeoPj7m1PHBI5cZIB-5N3KC_t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429000"/>
            <a:ext cx="3600400" cy="273630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 l="29537" t="16462" r="31008" b="8108"/>
          <a:stretch>
            <a:fillRect/>
          </a:stretch>
        </p:blipFill>
        <p:spPr bwMode="auto">
          <a:xfrm>
            <a:off x="4716016" y="2060848"/>
            <a:ext cx="4032448" cy="4035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23528" y="270892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Pensez à préparer vos aliments en </a:t>
            </a:r>
            <a:r>
              <a:rPr lang="fr-FR" sz="2000" dirty="0" err="1" smtClean="0"/>
              <a:t>ﬂans</a:t>
            </a:r>
            <a:r>
              <a:rPr lang="fr-FR" sz="2000" dirty="0" smtClean="0"/>
              <a:t>, mousses, soufflés, terrines qui ont une texture très homogène et sont donc plus faciles à consommer.</a:t>
            </a:r>
          </a:p>
          <a:p>
            <a:r>
              <a:rPr lang="fr-FR" sz="2000" dirty="0" smtClean="0"/>
              <a:t>Si la texture purée est la mieux adaptée à vos possibilités, vous pouvez mixer le plat chaud dans son intégralité : viande désossée + légume d’accompagnement + pomme de terre + assaisonnement.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467544" y="1700808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>
                <a:solidFill>
                  <a:srgbClr val="92D050"/>
                </a:solidFill>
              </a:rPr>
              <a:t> </a:t>
            </a:r>
            <a:r>
              <a:rPr lang="fr-BE" sz="2400" b="1" u="sng" dirty="0" smtClean="0">
                <a:solidFill>
                  <a:schemeClr val="bg2"/>
                </a:solidFill>
              </a:rPr>
              <a:t>les textures mixée lisse </a:t>
            </a:r>
            <a:endParaRPr lang="fr-FR" sz="24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0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564904"/>
            <a:ext cx="4032448" cy="231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troubles de la déglutition et difficultés d’alimentation liés à des déficiences motrices (exclus : dysphagie) et leurs conséquences : fausses routes (alimentaires), alimentation adaptée, liquide, semi-liquide, mixée, hachée…, </a:t>
            </a:r>
            <a:r>
              <a:rPr lang="fr-FR" sz="2000" dirty="0" err="1" smtClean="0"/>
              <a:t>bavage</a:t>
            </a:r>
            <a:r>
              <a:rPr lang="fr-FR" sz="2000" dirty="0" smtClean="0"/>
              <a:t>, incontinence salivaire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18447" t="22113" r="55305" b="5405"/>
          <a:stretch>
            <a:fillRect/>
          </a:stretch>
        </p:blipFill>
        <p:spPr bwMode="auto">
          <a:xfrm>
            <a:off x="4427984" y="1844824"/>
            <a:ext cx="3456384" cy="44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2060848"/>
            <a:ext cx="38164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752" indent="-301752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  <a:buFont typeface="Arial" pitchFamily="34" charset="0"/>
              <a:buChar char="•"/>
            </a:pPr>
            <a:r>
              <a:rPr lang="fr-BE" sz="2400" b="1" u="sng" dirty="0" smtClean="0">
                <a:solidFill>
                  <a:schemeClr val="bg2"/>
                </a:solidFill>
              </a:rPr>
              <a:t>les textures semi-liquide </a:t>
            </a:r>
            <a:endParaRPr lang="fr-FR" sz="2400" b="1" u="sng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87484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 cstate="print"/>
          <a:srcRect l="28944" t="10811" r="32113" b="18919"/>
          <a:stretch>
            <a:fillRect/>
          </a:stretch>
        </p:blipFill>
        <p:spPr bwMode="auto">
          <a:xfrm>
            <a:off x="2051720" y="1988840"/>
            <a:ext cx="316835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robot-coupe.fr/cache/docs_public/8f136e43e94680141efd2c85bb339d8e/Page%20recette%20f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5" y="1700808"/>
            <a:ext cx="3240360" cy="46237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95536" y="3105835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Saumon sauté et beurre blanc, </a:t>
            </a:r>
          </a:p>
          <a:p>
            <a:r>
              <a:rPr lang="fr-FR" dirty="0" smtClean="0"/>
              <a:t>choux de Bruxelles au lard fumé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79512" y="1556792"/>
            <a:ext cx="355233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752" indent="-301752" defTabSz="1216152">
              <a:lnSpc>
                <a:spcPct val="90000"/>
              </a:lnSpc>
              <a:spcBef>
                <a:spcPts val="1800"/>
              </a:spcBef>
              <a:buClr>
                <a:srgbClr val="89C01C"/>
              </a:buClr>
            </a:pPr>
            <a:r>
              <a:rPr lang="fr-BE" sz="2400" b="1" u="sng" dirty="0" smtClean="0">
                <a:solidFill>
                  <a:schemeClr val="bg2"/>
                </a:solidFill>
              </a:rPr>
              <a:t>.  les textures modifiées</a:t>
            </a:r>
            <a:endParaRPr lang="fr-FR" sz="2400" b="1" u="sng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332656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08496" y="3500016"/>
            <a:ext cx="345440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348880"/>
            <a:ext cx="25202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95503" y="2891904"/>
            <a:ext cx="2997199" cy="26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692046" y="4236946"/>
            <a:ext cx="21919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2492896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/>
              <a:t>Passer de ……..</a:t>
            </a:r>
            <a:endParaRPr lang="fr-FR" sz="2800" dirty="0"/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chemeClr val="bg2"/>
                </a:solidFill>
              </a:rPr>
              <a:t>L’alimentation de la personne âgée doit être variée,</a:t>
            </a:r>
          </a:p>
          <a:p>
            <a:r>
              <a:rPr lang="fr-FR" sz="2000" b="1" dirty="0" smtClean="0">
                <a:solidFill>
                  <a:schemeClr val="bg2"/>
                </a:solidFill>
              </a:rPr>
              <a:t>appétissante, colorée, goûteuse et équilibrée</a:t>
            </a:r>
            <a:r>
              <a:rPr lang="fr-FR" b="1" dirty="0" smtClean="0">
                <a:solidFill>
                  <a:srgbClr val="92D050"/>
                </a:solidFill>
              </a:rPr>
              <a:t>.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188640"/>
            <a:ext cx="84249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2495" y="2311921"/>
            <a:ext cx="2590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387278" y="3245570"/>
            <a:ext cx="265747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36888" y="3260256"/>
            <a:ext cx="30468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9552" y="170080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bg2"/>
                </a:solidFill>
              </a:rPr>
              <a:t>A  çà !!!!!</a:t>
            </a:r>
          </a:p>
          <a:p>
            <a:r>
              <a:rPr lang="fr-FR" sz="2400" b="1" dirty="0" smtClean="0">
                <a:solidFill>
                  <a:schemeClr val="bg2"/>
                </a:solidFill>
              </a:rPr>
              <a:t> à une alimentation qui suscite l’envie de goûter, de manger….…</a:t>
            </a:r>
            <a:endParaRPr lang="fr-FR" sz="2400" dirty="0">
              <a:solidFill>
                <a:schemeClr val="bg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6237312"/>
            <a:ext cx="6840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chemeClr val="bg2"/>
                </a:solidFill>
              </a:rPr>
              <a:t>POUR QUE MANGER RESTE ENCORE UN PLAISIR</a:t>
            </a:r>
          </a:p>
        </p:txBody>
      </p:sp>
      <p:sp>
        <p:nvSpPr>
          <p:cNvPr id="7" name="Rectangle 6"/>
          <p:cNvSpPr/>
          <p:nvPr/>
        </p:nvSpPr>
        <p:spPr>
          <a:xfrm>
            <a:off x="539552" y="260648"/>
            <a:ext cx="79928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 smtClean="0"/>
              <a:t>NUTRITION EN MRS</a:t>
            </a:r>
            <a:endParaRPr kumimoji="0" lang="fr-FR" sz="6600" dirty="0">
              <a:latin typeface="Bodoni MT Poster Compressed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9975" y="1773238"/>
            <a:ext cx="5441950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dirty="0">
                <a:latin typeface="+mj-lt"/>
              </a:rPr>
              <a:t>Suppléments nutritionnels oraux</a:t>
            </a:r>
            <a:endParaRPr lang="fr-FR" sz="2500" dirty="0">
              <a:latin typeface="+mj-lt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908175" y="2349500"/>
            <a:ext cx="6335713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400"/>
              <a:t>Supplément de &gt; 400 Kcal/j pendant plus de 35 j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400"/>
              <a:t>En privilégiant les </a:t>
            </a:r>
            <a:r>
              <a:rPr lang="fr-BE" sz="2400">
                <a:solidFill>
                  <a:srgbClr val="FF0000"/>
                </a:solidFill>
              </a:rPr>
              <a:t>Hypercaloriques </a:t>
            </a:r>
            <a:r>
              <a:rPr lang="fr-BE" sz="2400"/>
              <a:t>(1,25 à 2 Kcal/ml) et les </a:t>
            </a:r>
            <a:r>
              <a:rPr lang="fr-BE" sz="2400">
                <a:solidFill>
                  <a:srgbClr val="FF0000"/>
                </a:solidFill>
              </a:rPr>
              <a:t>Hyperprotidiques </a:t>
            </a:r>
            <a:r>
              <a:rPr lang="fr-BE" sz="2400"/>
              <a:t>(7 à 10 g protéines/100ml)  :                     </a:t>
            </a:r>
            <a:r>
              <a:rPr lang="fr-BE" sz="2400" b="1" i="1"/>
              <a:t>        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000" b="1" i="1"/>
              <a:t>prix :en général entre 1,75 € et 2,75 € l’unité (prix en pharmacie) mais en privilégiant une seule marque et en commandant en grande quantité pour une MRS, on obtient un prix « global » de 0,80 € à l’unité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r>
              <a:rPr lang="fr-BE" sz="2000" i="1"/>
              <a:t>Il y a beaucoup de variétés : Normo protidiques, Normo caloriques, avec ou sans lactose, avec ou sans fibres, texture diverses (liquide, crème, compote) et goûts différents.</a:t>
            </a:r>
            <a:r>
              <a:rPr lang="fr-BE" sz="2000"/>
              <a:t> </a:t>
            </a: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547813" y="1628775"/>
            <a:ext cx="684053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>
                <a:latin typeface="Arial Black" pitchFamily="34" charset="0"/>
              </a:rPr>
              <a:t>Critères de dénutrition chez la personne âgée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i="1"/>
              <a:t>1 critère suffit pour affirmer le diagnostic </a:t>
            </a:r>
            <a:endParaRPr lang="fr-FR" b="1"/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b="1" u="sng">
                <a:latin typeface="Constantia" pitchFamily="18" charset="0"/>
              </a:rPr>
              <a:t>Dénutrition</a:t>
            </a:r>
            <a:r>
              <a:rPr lang="fr-FR" b="1" u="sng"/>
              <a:t>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•</a:t>
            </a:r>
            <a:r>
              <a:rPr lang="fr-FR" sz="2000"/>
              <a:t>Perte de poids ≥ 5% en 1mois ou 10% en 6 mois.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•IMC &lt; 21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•Albumine &lt; 35 g/L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•Score MNA global &lt; 17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b="1" u="sng">
                <a:latin typeface="Constantia" pitchFamily="18" charset="0"/>
              </a:rPr>
              <a:t>Dénutrition sévère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/>
              <a:t>•</a:t>
            </a:r>
            <a:r>
              <a:rPr lang="fr-FR" sz="2000"/>
              <a:t>Perte de poids ≥ 10% en 1 mois ou 15% en 6 mois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•IMC &lt; 18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FR" sz="2000"/>
              <a:t>•Albuminémie &lt; 30g/L </a:t>
            </a:r>
          </a:p>
        </p:txBody>
      </p:sp>
      <p:pic>
        <p:nvPicPr>
          <p:cNvPr id="7172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2565400"/>
            <a:ext cx="2160587" cy="324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755650" y="16287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Composition / 100 ml </a:t>
            </a:r>
            <a:b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(flacons contiennent 200 ml)</a:t>
            </a:r>
            <a:endParaRPr lang="fr-FR" sz="25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2"/>
          <p:cNvSpPr txBox="1">
            <a:spLocks/>
          </p:cNvSpPr>
          <p:nvPr/>
        </p:nvSpPr>
        <p:spPr bwMode="auto">
          <a:xfrm>
            <a:off x="1187450" y="2636838"/>
            <a:ext cx="547211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fr-BE" sz="1600" kern="0" dirty="0">
                <a:latin typeface="+mn-lt"/>
              </a:rPr>
              <a:t>Nestlé : </a:t>
            </a:r>
            <a:r>
              <a:rPr lang="fr-BE" sz="1600" kern="0" dirty="0" err="1">
                <a:latin typeface="+mn-lt"/>
              </a:rPr>
              <a:t>Prot</a:t>
            </a:r>
            <a:r>
              <a:rPr lang="fr-BE" sz="1600" kern="0" dirty="0">
                <a:latin typeface="+mn-lt"/>
              </a:rPr>
              <a:t> 5.75g        </a:t>
            </a:r>
            <a:r>
              <a:rPr lang="fr-BE" sz="1600" kern="0" dirty="0">
                <a:solidFill>
                  <a:srgbClr val="0070C0"/>
                </a:solidFill>
                <a:latin typeface="+mn-lt"/>
              </a:rPr>
              <a:t>Nestlé : </a:t>
            </a:r>
            <a:r>
              <a:rPr lang="fr-BE" sz="1600" kern="0" dirty="0" err="1">
                <a:solidFill>
                  <a:srgbClr val="0070C0"/>
                </a:solidFill>
                <a:latin typeface="+mn-lt"/>
              </a:rPr>
              <a:t>Prot</a:t>
            </a:r>
            <a:r>
              <a:rPr lang="fr-BE" sz="1600" kern="0" dirty="0">
                <a:solidFill>
                  <a:srgbClr val="0070C0"/>
                </a:solidFill>
                <a:latin typeface="+mn-lt"/>
              </a:rPr>
              <a:t> 9g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fr-BE" sz="1600" kern="0" dirty="0" err="1">
                <a:latin typeface="+mn-lt"/>
              </a:rPr>
              <a:t>Lip</a:t>
            </a:r>
            <a:r>
              <a:rPr lang="fr-BE" sz="1600" kern="0" dirty="0">
                <a:latin typeface="+mn-lt"/>
              </a:rPr>
              <a:t> 5g Glu 21g               </a:t>
            </a:r>
            <a:r>
              <a:rPr lang="fr-BE" sz="1600" kern="0" dirty="0" err="1">
                <a:solidFill>
                  <a:srgbClr val="0070C0"/>
                </a:solidFill>
                <a:latin typeface="+mn-lt"/>
              </a:rPr>
              <a:t>Lip</a:t>
            </a:r>
            <a:r>
              <a:rPr lang="fr-BE" sz="1600" kern="0" dirty="0">
                <a:solidFill>
                  <a:srgbClr val="0070C0"/>
                </a:solidFill>
                <a:latin typeface="+mn-lt"/>
              </a:rPr>
              <a:t> 8.7 g Fibres 2,5g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fr-BE" sz="1600" kern="0" dirty="0">
                <a:latin typeface="+mn-lt"/>
              </a:rPr>
              <a:t>150 Kcal Sans Gluten    </a:t>
            </a:r>
            <a:r>
              <a:rPr lang="fr-BE" sz="1600" kern="0" dirty="0">
                <a:solidFill>
                  <a:srgbClr val="0070C0"/>
                </a:solidFill>
                <a:latin typeface="+mn-lt"/>
              </a:rPr>
              <a:t>200 Kcal Sans Gluten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fr-BE" sz="1600" kern="0" dirty="0">
                <a:latin typeface="+mn-lt"/>
              </a:rPr>
              <a:t>Pauvre lactose(&lt;0,5g)   </a:t>
            </a:r>
            <a:r>
              <a:rPr lang="fr-BE" sz="1600" kern="0" dirty="0">
                <a:solidFill>
                  <a:srgbClr val="0070C0"/>
                </a:solidFill>
                <a:latin typeface="+mn-lt"/>
              </a:rPr>
              <a:t>Pauvre lactose(&lt;0,5g</a:t>
            </a:r>
            <a:r>
              <a:rPr lang="fr-BE" sz="1600" kern="0" dirty="0">
                <a:latin typeface="+mn-lt"/>
              </a:rPr>
              <a:t>)</a:t>
            </a:r>
            <a:endParaRPr lang="fr-FR" sz="1600" kern="0" dirty="0">
              <a:latin typeface="+mn-lt"/>
            </a:endParaRPr>
          </a:p>
        </p:txBody>
      </p:sp>
      <p:pic>
        <p:nvPicPr>
          <p:cNvPr id="43012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2500" r="15625"/>
          <a:stretch>
            <a:fillRect/>
          </a:stretch>
        </p:blipFill>
        <p:spPr>
          <a:xfrm>
            <a:off x="1692275" y="4005263"/>
            <a:ext cx="1655763" cy="2447925"/>
          </a:xfrm>
        </p:spPr>
      </p:pic>
      <p:pic>
        <p:nvPicPr>
          <p:cNvPr id="4301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18900" r="14951"/>
          <a:stretch>
            <a:fillRect/>
          </a:stretch>
        </p:blipFill>
        <p:spPr>
          <a:xfrm>
            <a:off x="4572000" y="4005263"/>
            <a:ext cx="1439863" cy="2447925"/>
          </a:xfrm>
        </p:spPr>
      </p:pic>
      <p:sp>
        <p:nvSpPr>
          <p:cNvPr id="8" name="Espace réservé du texte 3"/>
          <p:cNvSpPr txBox="1">
            <a:spLocks/>
          </p:cNvSpPr>
          <p:nvPr/>
        </p:nvSpPr>
        <p:spPr>
          <a:xfrm>
            <a:off x="6516688" y="2708275"/>
            <a:ext cx="2376487" cy="5762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fr-BE" sz="1400" kern="0" dirty="0">
                <a:solidFill>
                  <a:srgbClr val="00B050"/>
                </a:solidFill>
                <a:latin typeface="+mn-lt"/>
              </a:rPr>
              <a:t>Ressource 2.0: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/>
            </a:pPr>
            <a:r>
              <a:rPr lang="fr-BE" sz="1400" kern="0" dirty="0">
                <a:solidFill>
                  <a:srgbClr val="00B050"/>
                </a:solidFill>
                <a:latin typeface="+mn-lt"/>
              </a:rPr>
              <a:t> composition similaire</a:t>
            </a:r>
            <a:endParaRPr lang="fr-FR" sz="1400" kern="0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3015" name="Picture 10"/>
          <p:cNvPicPr>
            <a:picLocks noChangeAspect="1" noChangeArrowheads="1"/>
          </p:cNvPicPr>
          <p:nvPr/>
        </p:nvPicPr>
        <p:blipFill>
          <a:blip r:embed="rId4" cstate="print"/>
          <a:srcRect r="15437" b="5882"/>
          <a:stretch>
            <a:fillRect/>
          </a:stretch>
        </p:blipFill>
        <p:spPr bwMode="auto">
          <a:xfrm>
            <a:off x="6804025" y="4005263"/>
            <a:ext cx="187166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 dirty="0"/>
              <a:t>NUTRITION EN MRS</a:t>
            </a:r>
            <a:endParaRPr kumimoji="0" lang="fr-FR" sz="6100" dirty="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755650" y="14843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Composition / 100 ml </a:t>
            </a:r>
            <a:b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BE" sz="2500" kern="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(flacons contiennent 200 ml)</a:t>
            </a:r>
            <a:endParaRPr lang="fr-FR" sz="2500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1763713" y="2565400"/>
            <a:ext cx="4572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/>
              <a:t>Nutricia : 150 g                 </a:t>
            </a:r>
            <a:r>
              <a:rPr lang="fr-BE">
                <a:solidFill>
                  <a:srgbClr val="0070C0"/>
                </a:solidFill>
              </a:rPr>
              <a:t>Nutricia : Prot 20 g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/>
              <a:t>133 Kcal Prot 10.5 g          </a:t>
            </a:r>
            <a:r>
              <a:rPr lang="fr-BE">
                <a:solidFill>
                  <a:srgbClr val="0070C0"/>
                </a:solidFill>
              </a:rPr>
              <a:t>Lip 5,3 g 150 Kcal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/>
              <a:t>Glu 16,7 g                         </a:t>
            </a:r>
            <a:r>
              <a:rPr lang="fr-BE">
                <a:solidFill>
                  <a:srgbClr val="0070C0"/>
                </a:solidFill>
              </a:rPr>
              <a:t>Glu 15,6 g dont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/>
              <a:t>Lipides 4 g                         </a:t>
            </a:r>
            <a:r>
              <a:rPr lang="fr-BE">
                <a:solidFill>
                  <a:srgbClr val="0070C0"/>
                </a:solidFill>
              </a:rPr>
              <a:t>3,2 g de lactose</a:t>
            </a:r>
            <a:endParaRPr lang="fr-FR"/>
          </a:p>
        </p:txBody>
      </p:sp>
      <p:pic>
        <p:nvPicPr>
          <p:cNvPr id="44037" name="Picture 1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t="33333"/>
          <a:stretch>
            <a:fillRect/>
          </a:stretch>
        </p:blipFill>
        <p:spPr>
          <a:xfrm>
            <a:off x="1692275" y="4365625"/>
            <a:ext cx="1685925" cy="1511300"/>
          </a:xfrm>
        </p:spPr>
      </p:pic>
      <p:pic>
        <p:nvPicPr>
          <p:cNvPr id="4403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292600"/>
            <a:ext cx="1008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Rectangle 8"/>
          <p:cNvSpPr>
            <a:spLocks noChangeArrowheads="1"/>
          </p:cNvSpPr>
          <p:nvPr/>
        </p:nvSpPr>
        <p:spPr bwMode="auto">
          <a:xfrm>
            <a:off x="6227763" y="2565400"/>
            <a:ext cx="194468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>
                <a:solidFill>
                  <a:srgbClr val="00B050"/>
                </a:solidFill>
              </a:rPr>
              <a:t>Nutricia 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>
                <a:solidFill>
                  <a:srgbClr val="00B050"/>
                </a:solidFill>
              </a:rPr>
              <a:t>Prot 10 g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>
                <a:solidFill>
                  <a:srgbClr val="00B050"/>
                </a:solidFill>
              </a:rPr>
              <a:t>Gluc 10,3 g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>
                <a:solidFill>
                  <a:srgbClr val="00B050"/>
                </a:solidFill>
              </a:rPr>
              <a:t>Lip 2,1 g 100 Kcal</a:t>
            </a:r>
            <a:endParaRPr lang="fr-FR">
              <a:solidFill>
                <a:srgbClr val="00B050"/>
              </a:solidFill>
            </a:endParaRPr>
          </a:p>
        </p:txBody>
      </p:sp>
      <p:pic>
        <p:nvPicPr>
          <p:cNvPr id="44040" name="Picture 1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l="14783" t="6664"/>
          <a:stretch>
            <a:fillRect/>
          </a:stretch>
        </p:blipFill>
        <p:spPr>
          <a:xfrm>
            <a:off x="6588125" y="4365625"/>
            <a:ext cx="1246188" cy="2016125"/>
          </a:xfrm>
        </p:spPr>
      </p:pic>
      <p:sp>
        <p:nvSpPr>
          <p:cNvPr id="11" name="ZoneTexte 10"/>
          <p:cNvSpPr txBox="1"/>
          <p:nvPr/>
        </p:nvSpPr>
        <p:spPr>
          <a:xfrm>
            <a:off x="1835150" y="5732463"/>
            <a:ext cx="1441450" cy="290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1200" dirty="0">
                <a:latin typeface="+mn-lt"/>
              </a:rPr>
              <a:t>FORTICOMPOTE</a:t>
            </a:r>
            <a:endParaRPr lang="fr-FR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6600" u="sng" dirty="0" smtClean="0">
                <a:solidFill>
                  <a:schemeClr val="bg2"/>
                </a:solidFill>
                <a:latin typeface="Arial Narrow" pitchFamily="34" charset="0"/>
              </a:rPr>
              <a:t>NUTRITION EN MRS</a:t>
            </a:r>
            <a:endParaRPr lang="fr-FR" sz="6600" u="sng" dirty="0">
              <a:solidFill>
                <a:schemeClr val="bg2"/>
              </a:solidFill>
              <a:latin typeface="Arial Narrow" pitchFamily="34" charset="0"/>
            </a:endParaRPr>
          </a:p>
        </p:txBody>
      </p:sp>
      <p:pic>
        <p:nvPicPr>
          <p:cNvPr id="5" name="img1" descr="Fresubin Crème Fraise des boi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716338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ce réservé du contenu 5" descr="I345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31840" y="3284984"/>
            <a:ext cx="1944217" cy="2664296"/>
          </a:xfrm>
        </p:spPr>
      </p:pic>
      <p:pic>
        <p:nvPicPr>
          <p:cNvPr id="7" name="Image 6" descr="http://www.fresubinsamples.ie/products/images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933825"/>
            <a:ext cx="2592388" cy="2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6" descr="http://www.fresubinsamples.ie/products/images/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9"/>
            <a:ext cx="3032969" cy="276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059832" y="1772816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FRESUBIN</a:t>
            </a:r>
            <a:r>
              <a:rPr lang="fr-FR" b="1" dirty="0" smtClean="0"/>
              <a:t> 2 kcal </a:t>
            </a:r>
            <a:r>
              <a:rPr lang="fr-FR" b="1" dirty="0" smtClean="0">
                <a:hlinkClick r:id="rId5"/>
              </a:rPr>
              <a:t>DRINK</a:t>
            </a:r>
            <a:endParaRPr lang="fr-FR" dirty="0" smtClean="0"/>
          </a:p>
          <a:p>
            <a:pPr>
              <a:defRPr/>
            </a:pPr>
            <a:r>
              <a:rPr lang="fr-FR" b="1" dirty="0" smtClean="0"/>
              <a:t>boisson lactée hypercalorique, </a:t>
            </a:r>
            <a:r>
              <a:rPr lang="fr-FR" b="1" dirty="0" err="1" smtClean="0"/>
              <a:t>hyperprotéinée</a:t>
            </a:r>
            <a:endParaRPr lang="fr-FR" kern="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24128" y="177281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FRESUBIN</a:t>
            </a:r>
            <a:r>
              <a:rPr lang="fr-FR" b="1" dirty="0" smtClean="0"/>
              <a:t>  </a:t>
            </a:r>
            <a:r>
              <a:rPr lang="fr-BE" dirty="0" smtClean="0"/>
              <a:t>CALSHAKE POWDER</a:t>
            </a:r>
            <a:r>
              <a:rPr lang="fr-BE" b="1" dirty="0" smtClean="0"/>
              <a:t>     e</a:t>
            </a:r>
            <a:r>
              <a:rPr lang="fr-FR" b="1" dirty="0" err="1" smtClean="0"/>
              <a:t>nergy</a:t>
            </a:r>
            <a:r>
              <a:rPr lang="fr-FR" b="1" dirty="0" smtClean="0"/>
              <a:t>-dense, Quand reconstitué avec 240ml de lait entier, on a 600kcal et 12g  de protéine par portion.        5  arômes. Gluten free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170080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BE" kern="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FRESUBIN</a:t>
            </a:r>
            <a:r>
              <a:rPr lang="fr-FR" b="1" dirty="0" smtClean="0"/>
              <a:t>  </a:t>
            </a:r>
            <a:r>
              <a:rPr lang="fr-BE" b="1" dirty="0" smtClean="0"/>
              <a:t>CRÈME           </a:t>
            </a:r>
            <a:r>
              <a:rPr lang="fr-FR" dirty="0" smtClean="0"/>
              <a:t>Sans gluten, sans lactose.</a:t>
            </a:r>
          </a:p>
          <a:p>
            <a:pPr>
              <a:defRPr/>
            </a:pPr>
            <a:r>
              <a:rPr lang="fr-FR" dirty="0" smtClean="0"/>
              <a:t>6 arômes : vanille, pêche-abricot, fruits de la forêt, caramel, cappuccino, neutre. Stérilisé UHT.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684213" y="1557338"/>
            <a:ext cx="7786687" cy="723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fr-BE" sz="2800" b="1" dirty="0" smtClean="0">
                <a:solidFill>
                  <a:schemeClr val="bg1">
                    <a:lumMod val="50000"/>
                  </a:schemeClr>
                </a:solidFill>
                <a:effectLst/>
              </a:rPr>
              <a:t>Conditions d’utilisation</a:t>
            </a:r>
            <a:endParaRPr lang="fr-FR" sz="2800" b="1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339975" y="2492375"/>
            <a:ext cx="5903913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/>
              <a:t> Apports oraux &lt;besoins nutritionnels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/>
              <a:t> Conscience suffisante et déglutition satisfaisante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/>
              <a:t> Tube digestif fonctionnel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/>
              <a:t> A distance des repas (certains se réchauffent, d’autres sont meilleurs froids)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381000" y="260350"/>
            <a:ext cx="8382000" cy="10080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fr-BE" sz="6600" b="1" u="sng" smtClean="0">
                <a:solidFill>
                  <a:schemeClr val="bg2"/>
                </a:solidFill>
                <a:effectLst/>
                <a:latin typeface="Arial Narrow" pitchFamily="34" charset="0"/>
              </a:rPr>
              <a:t>NUTRITION EN MRS</a:t>
            </a:r>
            <a:endParaRPr kumimoji="0" lang="fr-FR" sz="6600" smtClean="0">
              <a:solidFill>
                <a:schemeClr val="bg2"/>
              </a:solidFill>
              <a:effectLst/>
              <a:latin typeface="Arial Narrow" pitchFamily="34" charset="0"/>
            </a:endParaRPr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2339975" y="1557338"/>
            <a:ext cx="6423025" cy="4005262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800" b="1" smtClean="0"/>
              <a:t>Indication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800" smtClean="0"/>
              <a:t> </a:t>
            </a:r>
            <a:r>
              <a:rPr lang="fr-BE" sz="2400" smtClean="0">
                <a:latin typeface="Arial Narrow" pitchFamily="34" charset="0"/>
              </a:rPr>
              <a:t>Anorexie primaire ou secondaire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smtClean="0">
                <a:latin typeface="Arial Narrow" pitchFamily="34" charset="0"/>
              </a:rPr>
              <a:t> Majoration des besoins protéo-caloriques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smtClean="0">
                <a:latin typeface="Arial Narrow" pitchFamily="34" charset="0"/>
              </a:rPr>
              <a:t> Difficultés de mastication ou de déglutition(peuvent être épaissis)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smtClean="0">
                <a:latin typeface="Arial Narrow" pitchFamily="34" charset="0"/>
              </a:rPr>
              <a:t> Renutrition (en pré ou post opération par exemple) 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32138" y="1557338"/>
            <a:ext cx="3028950" cy="504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500" dirty="0">
                <a:latin typeface="+mj-lt"/>
              </a:rPr>
              <a:t>Nutrition </a:t>
            </a:r>
            <a:r>
              <a:rPr lang="fr-BE" sz="2500" dirty="0" err="1">
                <a:latin typeface="+mj-lt"/>
              </a:rPr>
              <a:t>Entérale</a:t>
            </a:r>
            <a:endParaRPr lang="fr-FR" sz="25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50" y="1989138"/>
            <a:ext cx="7272338" cy="3730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sz="2400" u="sng" dirty="0">
                <a:solidFill>
                  <a:srgbClr val="FF0000"/>
                </a:solidFill>
              </a:rPr>
              <a:t>Alimentation orale nulle ou insuffisante </a:t>
            </a:r>
            <a:r>
              <a:rPr lang="fr-BE" sz="2400" dirty="0"/>
              <a:t>: troubles de la déglutition, dysphagie, anorexie, grande dénutrition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sz="2400" u="sng" dirty="0">
                <a:solidFill>
                  <a:srgbClr val="FF0000"/>
                </a:solidFill>
              </a:rPr>
              <a:t> Alimentation orale à risque </a:t>
            </a:r>
            <a:r>
              <a:rPr lang="fr-BE" sz="2400" dirty="0"/>
              <a:t>: troubles de la déglutition et « fausses routes », certaines dysphagies hautes, fistules digestives, chirurgie ORL ou digestives hautes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q"/>
              <a:defRPr/>
            </a:pPr>
            <a:r>
              <a:rPr lang="fr-BE" sz="2400" u="sng" dirty="0">
                <a:solidFill>
                  <a:srgbClr val="FF0000"/>
                </a:solidFill>
              </a:rPr>
              <a:t>En </a:t>
            </a:r>
            <a:r>
              <a:rPr lang="fr-BE" sz="2400" u="sng" dirty="0" err="1">
                <a:solidFill>
                  <a:srgbClr val="FF0000"/>
                </a:solidFill>
              </a:rPr>
              <a:t>post-opératoire</a:t>
            </a:r>
            <a:r>
              <a:rPr lang="fr-BE" sz="2400" u="sng" dirty="0">
                <a:solidFill>
                  <a:srgbClr val="FF0000"/>
                </a:solidFill>
              </a:rPr>
              <a:t> </a:t>
            </a:r>
            <a:r>
              <a:rPr lang="fr-BE" sz="2400" dirty="0"/>
              <a:t>: si la reprise de l’alimentation orale est impossible dans les sept jours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dirty="0">
                <a:latin typeface="+mn-lt"/>
              </a:rPr>
              <a:t> </a:t>
            </a:r>
            <a:endParaRPr lang="fr-FR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b="1" u="sng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>NUTRITION EN MRS</a:t>
            </a:r>
            <a:endParaRPr lang="fr-FR" dirty="0"/>
          </a:p>
        </p:txBody>
      </p:sp>
      <p:sp>
        <p:nvSpPr>
          <p:cNvPr id="48131" name="Espace réservé du contenu 2"/>
          <p:cNvSpPr>
            <a:spLocks noGrp="1"/>
          </p:cNvSpPr>
          <p:nvPr>
            <p:ph idx="1"/>
          </p:nvPr>
        </p:nvSpPr>
        <p:spPr>
          <a:xfrm>
            <a:off x="395288" y="2492375"/>
            <a:ext cx="8367712" cy="3070225"/>
          </a:xfrm>
        </p:spPr>
        <p:txBody>
          <a:bodyPr/>
          <a:lstStyle/>
          <a:p>
            <a:r>
              <a:rPr lang="fr-BE" sz="2400" b="1" smtClean="0">
                <a:solidFill>
                  <a:srgbClr val="00B050"/>
                </a:solidFill>
                <a:latin typeface="Arial Narrow" pitchFamily="34" charset="0"/>
              </a:rPr>
              <a:t>= Sonde naso-gastrique, gastrostomie ou jéjunostomie </a:t>
            </a:r>
            <a:r>
              <a:rPr lang="fr-BE" sz="2400" smtClean="0">
                <a:solidFill>
                  <a:srgbClr val="00B050"/>
                </a:solidFill>
                <a:latin typeface="Arial Narrow" pitchFamily="34" charset="0"/>
              </a:rPr>
              <a:t>                   </a:t>
            </a:r>
            <a:r>
              <a:rPr lang="fr-BE" sz="2400" smtClean="0">
                <a:latin typeface="Arial Narrow" pitchFamily="34" charset="0"/>
              </a:rPr>
              <a:t> </a:t>
            </a:r>
            <a:r>
              <a:rPr lang="fr-BE" sz="2400" i="1" smtClean="0">
                <a:solidFill>
                  <a:srgbClr val="0070C0"/>
                </a:solidFill>
                <a:latin typeface="Arial Narrow" pitchFamily="34" charset="0"/>
              </a:rPr>
              <a:t>                    </a:t>
            </a:r>
          </a:p>
          <a:p>
            <a:endParaRPr lang="fr-BE" sz="2400" i="1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fr-BE" sz="2400" i="1" smtClean="0">
                <a:solidFill>
                  <a:srgbClr val="0070C0"/>
                </a:solidFill>
                <a:latin typeface="Arial Narrow" pitchFamily="34" charset="0"/>
              </a:rPr>
              <a:t>PRÉFÉRABLE A LA NUTRITION PARENTÉRALE QUAND LE TUBE DIGESTIF EST FONCTIONNEL                                            </a:t>
            </a:r>
            <a:r>
              <a:rPr lang="fr-BE" sz="2400" i="1" smtClean="0">
                <a:latin typeface="Arial Narrow" pitchFamily="34" charset="0"/>
              </a:rPr>
              <a:t>(préservation de  la trophicité intestinale, moins invasive, surveillance plus facile, moins risquée sur le plan infectieux, aussi efficace sur le plan métabolique)</a:t>
            </a:r>
            <a:endParaRPr lang="fr-FR" sz="2400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9113" y="1700213"/>
            <a:ext cx="3025775" cy="4889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400" dirty="0">
                <a:latin typeface="+mj-lt"/>
              </a:rPr>
              <a:t>Nutrition </a:t>
            </a:r>
            <a:r>
              <a:rPr lang="fr-BE" sz="2400" dirty="0" err="1">
                <a:latin typeface="+mj-lt"/>
              </a:rPr>
              <a:t>Entérale</a:t>
            </a:r>
            <a:endParaRPr lang="fr-F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u="sng" dirty="0" smtClean="0">
                <a:solidFill>
                  <a:schemeClr val="bg2"/>
                </a:solidFill>
                <a:latin typeface="Arial Narrow" pitchFamily="34" charset="0"/>
              </a:rPr>
              <a:t>NUTRITION EN MRS</a:t>
            </a:r>
            <a:endParaRPr lang="fr-FR" sz="6600" u="sng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395288" y="2276475"/>
            <a:ext cx="8367712" cy="208915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u="sng" smtClean="0">
                <a:solidFill>
                  <a:srgbClr val="FF0000"/>
                </a:solidFill>
                <a:latin typeface="Arial Narrow" pitchFamily="34" charset="0"/>
              </a:rPr>
              <a:t>Apporter les nutriments, les électrolytes et l’hydratation</a:t>
            </a:r>
            <a:endParaRPr lang="fr-BE" sz="240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u="sng" smtClean="0">
                <a:solidFill>
                  <a:srgbClr val="FF0000"/>
                </a:solidFill>
                <a:latin typeface="Arial Narrow" pitchFamily="34" charset="0"/>
              </a:rPr>
              <a:t> Maintenir ou restaurer un état nutritionnel correct. </a:t>
            </a:r>
            <a:endParaRPr lang="fr-BE" sz="240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u="sng" smtClean="0">
                <a:solidFill>
                  <a:srgbClr val="FF0000"/>
                </a:solidFill>
                <a:latin typeface="Arial Narrow" pitchFamily="34" charset="0"/>
              </a:rPr>
              <a:t>Réalisation optimale des traitements</a:t>
            </a:r>
            <a:endParaRPr lang="fr-BE" sz="2400" smtClean="0">
              <a:latin typeface="Arial Narrow" pitchFamily="34" charset="0"/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sz="2400" u="sng" smtClean="0">
                <a:solidFill>
                  <a:srgbClr val="FF0000"/>
                </a:solidFill>
                <a:latin typeface="Arial Narrow" pitchFamily="34" charset="0"/>
              </a:rPr>
              <a:t>Assurer une meilleure qualité de vie des patients</a:t>
            </a:r>
            <a:r>
              <a:rPr lang="fr-BE" sz="2400" smtClean="0">
                <a:latin typeface="Arial Narrow" pitchFamily="34" charset="0"/>
              </a:rPr>
              <a:t> 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endParaRPr lang="fr-BE" sz="2400" smtClean="0">
              <a:latin typeface="Arial Narrow" pitchFamily="34" charset="0"/>
            </a:endParaRPr>
          </a:p>
        </p:txBody>
      </p:sp>
      <p:sp>
        <p:nvSpPr>
          <p:cNvPr id="49156" name="ZoneTexte 3"/>
          <p:cNvSpPr txBox="1">
            <a:spLocks noChangeArrowheads="1"/>
          </p:cNvSpPr>
          <p:nvPr/>
        </p:nvSpPr>
        <p:spPr bwMode="auto">
          <a:xfrm>
            <a:off x="1692275" y="1700213"/>
            <a:ext cx="3527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 u="sng"/>
              <a:t>Objectifs :</a:t>
            </a:r>
            <a:endParaRPr lang="fr-FR" sz="2400" b="1" u="sng"/>
          </a:p>
        </p:txBody>
      </p:sp>
      <p:sp>
        <p:nvSpPr>
          <p:cNvPr id="49157" name="ZoneTexte 4"/>
          <p:cNvSpPr txBox="1">
            <a:spLocks noChangeArrowheads="1"/>
          </p:cNvSpPr>
          <p:nvPr/>
        </p:nvSpPr>
        <p:spPr bwMode="auto">
          <a:xfrm>
            <a:off x="1835150" y="4581525"/>
            <a:ext cx="53292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b="1"/>
              <a:t>Mélanges les plus utilisés :  polymériques</a:t>
            </a:r>
          </a:p>
          <a:p>
            <a:pPr>
              <a:buFontTx/>
              <a:buChar char="-"/>
            </a:pPr>
            <a:r>
              <a:rPr lang="fr-BE"/>
              <a:t>Iso caloriques (1 ml = 1 Kcal) ou hypercaloriques (1 ml &gt; 1 K cal)</a:t>
            </a:r>
          </a:p>
          <a:p>
            <a:pPr>
              <a:buFontTx/>
              <a:buChar char="-"/>
            </a:pPr>
            <a:r>
              <a:rPr lang="fr-BE"/>
              <a:t> Normo ou hyperprotéinés (apport protéique &gt; ou = à 16 %</a:t>
            </a:r>
          </a:p>
          <a:p>
            <a:pPr>
              <a:buFontTx/>
              <a:buChar char="-"/>
            </a:pPr>
            <a:r>
              <a:rPr lang="fr-BE"/>
              <a:t>Avec ou sans fibres</a:t>
            </a:r>
          </a:p>
          <a:p>
            <a:pPr>
              <a:buFontTx/>
              <a:buChar char="-"/>
            </a:pPr>
            <a:r>
              <a:rPr lang="fr-BE"/>
              <a:t>Pas de gluten, pas de lactose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u="sng" dirty="0" smtClean="0">
                <a:solidFill>
                  <a:schemeClr val="accent4"/>
                </a:solidFill>
                <a:latin typeface="Arial Narrow" pitchFamily="34" charset="0"/>
              </a:rPr>
              <a:t>NUTRITION EN MRS</a:t>
            </a:r>
            <a:endParaRPr lang="fr-FR" sz="6600" u="sng" dirty="0">
              <a:solidFill>
                <a:schemeClr val="accent4"/>
              </a:solidFill>
              <a:latin typeface="Arial Narrow" pitchFamily="34" charset="0"/>
            </a:endParaRPr>
          </a:p>
        </p:txBody>
      </p:sp>
      <p:sp>
        <p:nvSpPr>
          <p:cNvPr id="50179" name="Espace réservé du contenu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8382000" cy="461962"/>
          </a:xfrm>
        </p:spPr>
        <p:txBody>
          <a:bodyPr>
            <a:spAutoFit/>
          </a:bodyPr>
          <a:lstStyle/>
          <a:p>
            <a:endParaRPr lang="fr-FR" sz="2400" b="1" u="sng" smtClean="0"/>
          </a:p>
        </p:txBody>
      </p:sp>
      <p:sp>
        <p:nvSpPr>
          <p:cNvPr id="50180" name="ZoneTexte 4"/>
          <p:cNvSpPr txBox="1">
            <a:spLocks noChangeArrowheads="1"/>
          </p:cNvSpPr>
          <p:nvPr/>
        </p:nvSpPr>
        <p:spPr bwMode="auto">
          <a:xfrm>
            <a:off x="395288" y="1557338"/>
            <a:ext cx="68405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 u="sng"/>
              <a:t>Paramètres à déterminer (utilisations)</a:t>
            </a:r>
            <a:endParaRPr lang="fr-FR" sz="2400" b="1" u="sng"/>
          </a:p>
        </p:txBody>
      </p:sp>
      <p:sp>
        <p:nvSpPr>
          <p:cNvPr id="50181" name="ZoneTexte 4"/>
          <p:cNvSpPr txBox="1">
            <a:spLocks noChangeArrowheads="1"/>
          </p:cNvSpPr>
          <p:nvPr/>
        </p:nvSpPr>
        <p:spPr bwMode="auto">
          <a:xfrm>
            <a:off x="468313" y="2205038"/>
            <a:ext cx="777557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Type de produit : </a:t>
            </a:r>
            <a:r>
              <a:rPr lang="fr-BE" u="sng">
                <a:solidFill>
                  <a:schemeClr val="bg2"/>
                </a:solidFill>
              </a:rPr>
              <a:t>composition / présentation</a:t>
            </a:r>
            <a:endParaRPr lang="fr-BE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 Voie d’abord : </a:t>
            </a:r>
            <a:r>
              <a:rPr lang="fr-BE" u="sng">
                <a:solidFill>
                  <a:schemeClr val="bg2"/>
                </a:solidFill>
              </a:rPr>
              <a:t>naso-gasrtrique / gastrostomie / jéjunostomie</a:t>
            </a:r>
            <a:r>
              <a:rPr lang="fr-BE" u="sng">
                <a:solidFill>
                  <a:srgbClr val="FF0000"/>
                </a:solidFill>
              </a:rPr>
              <a:t>. </a:t>
            </a:r>
            <a:endParaRPr lang="fr-BE"/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Administration : </a:t>
            </a:r>
            <a:r>
              <a:rPr lang="fr-BE" u="sng">
                <a:solidFill>
                  <a:schemeClr val="bg2"/>
                </a:solidFill>
              </a:rPr>
              <a:t>gravité / pompe</a:t>
            </a:r>
            <a:endParaRPr lang="fr-BE">
              <a:solidFill>
                <a:schemeClr val="bg2"/>
              </a:solidFill>
            </a:endParaRP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Shéma d’alimentation : </a:t>
            </a:r>
            <a:r>
              <a:rPr lang="fr-BE" u="sng">
                <a:solidFill>
                  <a:schemeClr val="bg2"/>
                </a:solidFill>
              </a:rPr>
              <a:t>cyclique / continu (si jéjunéale), maintien ou non apports Per Os</a:t>
            </a:r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Hydratation : </a:t>
            </a:r>
            <a:r>
              <a:rPr lang="fr-BE" u="sng">
                <a:solidFill>
                  <a:schemeClr val="bg2"/>
                </a:solidFill>
              </a:rPr>
              <a:t>volume et modalités (seringues, poches à eau).</a:t>
            </a:r>
            <a:r>
              <a:rPr lang="fr-BE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0182" name="ZoneTexte 6"/>
          <p:cNvSpPr txBox="1">
            <a:spLocks noChangeArrowheads="1"/>
          </p:cNvSpPr>
          <p:nvPr/>
        </p:nvSpPr>
        <p:spPr bwMode="auto">
          <a:xfrm>
            <a:off x="323850" y="4005263"/>
            <a:ext cx="30686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2400" b="1" u="sng"/>
              <a:t>Complications</a:t>
            </a:r>
            <a:endParaRPr lang="fr-FR" sz="2400" b="1" u="sng"/>
          </a:p>
        </p:txBody>
      </p:sp>
      <p:sp>
        <p:nvSpPr>
          <p:cNvPr id="50183" name="ZoneTexte 7"/>
          <p:cNvSpPr txBox="1">
            <a:spLocks noChangeArrowheads="1"/>
          </p:cNvSpPr>
          <p:nvPr/>
        </p:nvSpPr>
        <p:spPr bwMode="auto">
          <a:xfrm>
            <a:off x="395288" y="4508500"/>
            <a:ext cx="83693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Intolérance psychologique, troubles digestifs </a:t>
            </a:r>
            <a:r>
              <a:rPr lang="fr-BE" u="sng">
                <a:solidFill>
                  <a:schemeClr val="bg2"/>
                </a:solidFill>
              </a:rPr>
              <a:t>(diarrhéées, constipation)</a:t>
            </a:r>
            <a:endParaRPr lang="fr-BE"/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 Complications techniques, pneumopathies d’inhalation. </a:t>
            </a:r>
            <a:endParaRPr lang="fr-BE"/>
          </a:p>
          <a:p>
            <a:pPr>
              <a:lnSpc>
                <a:spcPct val="120000"/>
              </a:lnSpc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fr-BE" u="sng">
                <a:solidFill>
                  <a:srgbClr val="FF0000"/>
                </a:solidFill>
              </a:rPr>
              <a:t>Troubles électrolytiques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8175" y="2060575"/>
            <a:ext cx="6696075" cy="42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000" dirty="0">
                <a:latin typeface="+mn-lt"/>
              </a:rPr>
              <a:t>Réalimenter une personne dénutrie peut et doit améliorer sa « qualité de vie », 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sz="2000" b="1" dirty="0">
                <a:solidFill>
                  <a:srgbClr val="FF0000"/>
                </a:solidFill>
                <a:latin typeface="+mn-lt"/>
              </a:rPr>
              <a:t>Il</a:t>
            </a:r>
            <a:r>
              <a:rPr lang="fr-BE" sz="2000" dirty="0">
                <a:latin typeface="+mn-lt"/>
              </a:rPr>
              <a:t>  </a:t>
            </a:r>
            <a:r>
              <a:rPr lang="fr-BE" sz="2000" b="1" dirty="0">
                <a:solidFill>
                  <a:srgbClr val="FF0000"/>
                </a:solidFill>
                <a:latin typeface="+mn-lt"/>
              </a:rPr>
              <a:t>FAUT l’accord et le soutien de cette personn</a:t>
            </a:r>
            <a:r>
              <a:rPr lang="fr-BE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fr-BE" dirty="0">
                <a:latin typeface="+mn-lt"/>
              </a:rPr>
              <a:t>: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r>
              <a:rPr lang="fr-BE" dirty="0">
                <a:latin typeface="+mn-lt"/>
              </a:rPr>
              <a:t> </a:t>
            </a:r>
            <a:r>
              <a:rPr lang="fr-BE" sz="2000" dirty="0">
                <a:latin typeface="+mn-lt"/>
              </a:rPr>
              <a:t>Réalimenter « de force » une personne dénutrie, en l’attachant (car elle arrache sa sonde </a:t>
            </a:r>
            <a:r>
              <a:rPr lang="fr-BE" sz="2000" dirty="0" err="1">
                <a:latin typeface="+mn-lt"/>
              </a:rPr>
              <a:t>naso</a:t>
            </a:r>
            <a:r>
              <a:rPr lang="fr-BE" sz="2000" dirty="0">
                <a:latin typeface="+mn-lt"/>
              </a:rPr>
              <a:t>-gastrique par exemple), est, pour moi, de la </a:t>
            </a:r>
            <a:r>
              <a:rPr lang="fr-BE" sz="2000" b="1" i="1" u="sng" dirty="0">
                <a:solidFill>
                  <a:srgbClr val="FF0000"/>
                </a:solidFill>
                <a:latin typeface="+mn-lt"/>
              </a:rPr>
              <a:t>BARBARIE</a:t>
            </a:r>
            <a:r>
              <a:rPr lang="fr-BE" i="1" u="sng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2000" dirty="0">
                <a:latin typeface="+mn-lt"/>
              </a:rPr>
              <a:t>et de la </a:t>
            </a:r>
            <a:r>
              <a:rPr lang="fr-BE" sz="2000" b="1" i="1" u="sng" dirty="0">
                <a:solidFill>
                  <a:srgbClr val="FF0000"/>
                </a:solidFill>
                <a:latin typeface="+mn-lt"/>
              </a:rPr>
              <a:t>MALTRAITANCE</a:t>
            </a:r>
            <a:r>
              <a:rPr lang="fr-BE" sz="2000" b="1" dirty="0">
                <a:latin typeface="+mn-lt"/>
              </a:rPr>
              <a:t> </a:t>
            </a:r>
            <a:r>
              <a:rPr lang="fr-BE" sz="2000" dirty="0">
                <a:latin typeface="+mn-lt"/>
              </a:rPr>
              <a:t>et il faut pouvoir l’expliquer aux proches, parfois demandeurs de traitements inadéquats pour se donner « bonne conscience » </a:t>
            </a:r>
            <a:endParaRPr lang="fr-FR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908175" y="1700213"/>
          <a:ext cx="6840760" cy="49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190"/>
                <a:gridCol w="1710190"/>
                <a:gridCol w="1710190"/>
                <a:gridCol w="1710190"/>
              </a:tblGrid>
              <a:tr h="612068">
                <a:tc>
                  <a:txBody>
                    <a:bodyPr/>
                    <a:lstStyle/>
                    <a:p>
                      <a:r>
                        <a:rPr lang="fr-BE" dirty="0" smtClean="0"/>
                        <a:t>        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         Légère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        Modérée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          Sévère</a:t>
                      </a:r>
                      <a:endParaRPr lang="fr-FR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BMI (Kg/m²)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&lt; 21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&lt;  20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 &lt; 18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Perte de Poids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5 % en 1 mois ou </a:t>
                      </a:r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10 % en 6 mois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5 % en 1 mois ou </a:t>
                      </a:r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10 % en 6 mois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10 % en 1 mois ou </a:t>
                      </a:r>
                      <a:r>
                        <a:rPr lang="fr-FR" sz="1200" dirty="0" smtClean="0"/>
                        <a:t>≥</a:t>
                      </a:r>
                      <a:r>
                        <a:rPr lang="fr-BE" sz="1200" dirty="0" smtClean="0"/>
                        <a:t> 15 % en 6 mois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Albumine (g/dl)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3.2 – 3.5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2.8 – 3.2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&lt; 3.0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Préalbumine</a:t>
                      </a:r>
                      <a:r>
                        <a:rPr lang="fr-BE" sz="1200" dirty="0" smtClean="0"/>
                        <a:t> (mg/dl)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  &lt; 20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  &lt; 15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&lt; 10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Lymphocytes (</a:t>
                      </a:r>
                      <a:r>
                        <a:rPr lang="fr-BE" sz="1200" dirty="0" err="1" smtClean="0"/>
                        <a:t>él</a:t>
                      </a:r>
                      <a:r>
                        <a:rPr lang="fr-BE" sz="1200" dirty="0" smtClean="0"/>
                        <a:t>/µl)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1500 - 1800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1000 -1500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&lt; 1000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Evaluation des apports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Ingestas</a:t>
                      </a:r>
                      <a:r>
                        <a:rPr lang="fr-BE" sz="1200" dirty="0" smtClean="0"/>
                        <a:t> &gt; 50% </a:t>
                      </a:r>
                    </a:p>
                    <a:p>
                      <a:r>
                        <a:rPr lang="fr-BE" sz="1200" dirty="0" smtClean="0"/>
                        <a:t>des besoins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Ingestas</a:t>
                      </a:r>
                      <a:r>
                        <a:rPr lang="fr-BE" sz="1200" dirty="0" smtClean="0"/>
                        <a:t> &lt; 50 %</a:t>
                      </a:r>
                    </a:p>
                    <a:p>
                      <a:r>
                        <a:rPr lang="fr-BE" sz="1200" dirty="0" smtClean="0"/>
                        <a:t>des besoins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err="1" smtClean="0"/>
                        <a:t>Ingestas</a:t>
                      </a:r>
                      <a:r>
                        <a:rPr lang="fr-BE" sz="1200" dirty="0" smtClean="0"/>
                        <a:t> &lt; 25 %</a:t>
                      </a:r>
                    </a:p>
                    <a:p>
                      <a:r>
                        <a:rPr lang="fr-BE" sz="1200" dirty="0" smtClean="0"/>
                        <a:t> des besoins</a:t>
                      </a:r>
                      <a:endParaRPr lang="fr-FR" sz="1200" dirty="0"/>
                    </a:p>
                  </a:txBody>
                  <a:tcPr/>
                </a:tc>
              </a:tr>
              <a:tr h="612068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MNA global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smtClean="0"/>
                        <a:t>                         &lt;                           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17/30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MNA global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41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NUTRITION EN MRS</a:t>
            </a:r>
            <a:endParaRPr lang="fr-FR" sz="6600" dirty="0">
              <a:latin typeface="Arial Narrow" pitchFamily="34" charset="0"/>
            </a:endParaRPr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smtClean="0">
                <a:solidFill>
                  <a:srgbClr val="3333CC"/>
                </a:solidFill>
              </a:rPr>
              <a:t>vie@home</a:t>
            </a:r>
            <a:r>
              <a:rPr lang="fr-FR" sz="2000" smtClean="0"/>
              <a:t> propose aux institutions et aux MCC  des e-learnigs,  reformatés pour un public d'infirmiers et d'aides-soignants :Une petite dizaine de thématiques en phase avec le quotidien des structures pour personnes âgées sont disponibles:  </a:t>
            </a:r>
            <a:r>
              <a:rPr lang="fr-BE" sz="2000" smtClean="0"/>
              <a:t> </a:t>
            </a:r>
            <a:r>
              <a:rPr lang="fr-BE" sz="2000" b="1" u="sng" smtClean="0">
                <a:hlinkClick r:id="rId2"/>
              </a:rPr>
              <a:t>www.medihomejournal.eu/vie-at-home</a:t>
            </a:r>
            <a:endParaRPr lang="fr-FR" sz="2000" smtClean="0"/>
          </a:p>
          <a:p>
            <a:r>
              <a:rPr lang="fr-FR" sz="2000" b="1" smtClean="0"/>
              <a:t>Dépression et Alzheimer, Gestion de la douleur</a:t>
            </a:r>
            <a:r>
              <a:rPr lang="fr-FR" sz="2000" smtClean="0"/>
              <a:t>, </a:t>
            </a:r>
            <a:r>
              <a:rPr lang="fr-FR" sz="2000" b="1" smtClean="0"/>
              <a:t>L'alimentation de la personne âgée, </a:t>
            </a:r>
            <a:r>
              <a:rPr lang="fr-FR" sz="2000" smtClean="0"/>
              <a:t> </a:t>
            </a:r>
            <a:r>
              <a:rPr lang="fr-FR" sz="2000" b="1" smtClean="0"/>
              <a:t>La sphère « pneumo », La prévention des fractures,  La vaccination, La contention, La politique d'hygiène, etc.</a:t>
            </a:r>
            <a:r>
              <a:rPr lang="fr-FR" sz="2000" smtClean="0"/>
              <a:t> </a:t>
            </a:r>
          </a:p>
          <a:p>
            <a:r>
              <a:rPr lang="fr-FR" sz="2000" smtClean="0"/>
              <a:t>Des informations complémentaires ? Contactez Cristina Garcia, SSMG, </a:t>
            </a:r>
            <a:r>
              <a:rPr lang="fr-FR" sz="2000" smtClean="0">
                <a:solidFill>
                  <a:srgbClr val="3333CC"/>
                </a:solidFill>
              </a:rPr>
              <a:t>info@vie-at-home</a:t>
            </a:r>
            <a:r>
              <a:rPr lang="fr-FR" sz="2000" smtClean="0"/>
              <a:t> 02/533 09 84 ou André Moreau </a:t>
            </a:r>
            <a:r>
              <a:rPr lang="fr-FR" sz="2000" smtClean="0">
                <a:solidFill>
                  <a:srgbClr val="3333CC"/>
                </a:solidFill>
              </a:rPr>
              <a:t>andre.moreau@ssmg.be</a:t>
            </a:r>
            <a:r>
              <a:rPr lang="fr-FR" sz="2000" smtClean="0"/>
              <a:t> 02/533 09 85</a:t>
            </a:r>
          </a:p>
          <a:p>
            <a:endParaRPr lang="fr-FR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BE" sz="6600" dirty="0" smtClean="0">
                <a:solidFill>
                  <a:schemeClr val="tx1"/>
                </a:solidFill>
                <a:latin typeface="Arial Narrow" pitchFamily="34" charset="0"/>
              </a:rPr>
              <a:t>NUTRITION EN MRS</a:t>
            </a:r>
            <a:endParaRPr lang="fr-FR" sz="6600" dirty="0">
              <a:latin typeface="Arial Narrow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388" y="1524000"/>
            <a:ext cx="8785225" cy="5000625"/>
          </a:xfrm>
        </p:spPr>
        <p:txBody>
          <a:bodyPr/>
          <a:lstStyle/>
          <a:p>
            <a:pPr marL="68263" indent="0"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BE" sz="2800" dirty="0" smtClean="0"/>
              <a:t>Lors du test opérationnel, une brochure a été rédigée avec la collaboration de Question Santé, composée de 2 parties :</a:t>
            </a:r>
            <a:r>
              <a:rPr lang="fr-BE" dirty="0" smtClean="0"/>
              <a:t> </a:t>
            </a:r>
          </a:p>
          <a:p>
            <a:pPr marL="582613" indent="-514350" algn="ctr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BE" dirty="0" smtClean="0">
                <a:solidFill>
                  <a:schemeClr val="folHlink"/>
                </a:solidFill>
              </a:rPr>
              <a:t>PLAN WALLON NUTRITION SANTÉ ET BIEN-ÊTRE DES AÎNÉS:</a:t>
            </a:r>
            <a:r>
              <a:rPr lang="fr-BE" dirty="0" smtClean="0">
                <a:solidFill>
                  <a:schemeClr val="accent1"/>
                </a:solidFill>
              </a:rPr>
              <a:t>                </a:t>
            </a:r>
            <a:r>
              <a:rPr lang="fr-BE" sz="2800" dirty="0" smtClean="0"/>
              <a:t>Guide pour les maisons de repos.</a:t>
            </a:r>
          </a:p>
          <a:p>
            <a:pPr marL="582613" indent="-514350" algn="ctr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fr-BE" dirty="0" smtClean="0">
                <a:solidFill>
                  <a:schemeClr val="folHlink"/>
                </a:solidFill>
              </a:rPr>
              <a:t>  PLAN WALLON NUTRITION SANTÉ ET   BIEN-ÊTRE DES AÎNÉS:</a:t>
            </a:r>
            <a:r>
              <a:rPr lang="fr-BE" dirty="0" smtClean="0"/>
              <a:t>              </a:t>
            </a:r>
            <a:r>
              <a:rPr lang="fr-BE" sz="2800" dirty="0" smtClean="0"/>
              <a:t>Repères pour ma pratique professionnelle.</a:t>
            </a:r>
          </a:p>
          <a:p>
            <a:pPr>
              <a:defRPr/>
            </a:pPr>
            <a:endParaRPr lang="fr-FR" dirty="0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803900"/>
            <a:ext cx="16668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www.mediquality.net/documents/10180/3022919/nutrition.jpg?t=1353075885938&amp;imageThumbnail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15888"/>
            <a:ext cx="4679950" cy="664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692150"/>
            <a:ext cx="8382000" cy="433388"/>
          </a:xfrm>
        </p:spPr>
        <p:txBody>
          <a:bodyPr/>
          <a:lstStyle/>
          <a:p>
            <a:pPr>
              <a:defRPr/>
            </a:pPr>
            <a:r>
              <a:rPr lang="fr-BE" sz="6600" b="1" u="sng" dirty="0" smtClean="0">
                <a:solidFill>
                  <a:schemeClr val="bg2"/>
                </a:solidFill>
                <a:effectLst/>
                <a:latin typeface="Arial Narrow" pitchFamily="34" charset="0"/>
              </a:rPr>
              <a:t>NUTRITION EN MRS</a:t>
            </a:r>
            <a:r>
              <a:rPr kumimoji="0" lang="fr-FR" dirty="0" smtClean="0">
                <a:latin typeface="Bodoni MT Poster Compressed" pitchFamily="18" charset="0"/>
              </a:rPr>
              <a:t/>
            </a:r>
            <a:br>
              <a:rPr kumimoji="0" lang="fr-FR" dirty="0" smtClean="0">
                <a:latin typeface="Bodoni MT Poster Compressed" pitchFamily="18" charset="0"/>
              </a:rPr>
            </a:br>
            <a:endParaRPr lang="fr-FR" dirty="0"/>
          </a:p>
        </p:txBody>
      </p:sp>
      <p:sp>
        <p:nvSpPr>
          <p:cNvPr id="62467" name="Espace réservé du contenu 2"/>
          <p:cNvSpPr>
            <a:spLocks noGrp="1"/>
          </p:cNvSpPr>
          <p:nvPr>
            <p:ph idx="1"/>
          </p:nvPr>
        </p:nvSpPr>
        <p:spPr>
          <a:xfrm>
            <a:off x="381000" y="1524000"/>
            <a:ext cx="8439150" cy="5073650"/>
          </a:xfrm>
        </p:spPr>
        <p:txBody>
          <a:bodyPr/>
          <a:lstStyle/>
          <a:p>
            <a:r>
              <a:rPr lang="fr-BE" sz="2800" smtClean="0"/>
              <a:t>Ce  </a:t>
            </a:r>
            <a:r>
              <a:rPr lang="fr-BE" sz="2800" b="1" smtClean="0"/>
              <a:t>guide de bonnes pratiques </a:t>
            </a:r>
            <a:r>
              <a:rPr lang="fr-BE" sz="2800" smtClean="0"/>
              <a:t>pour les maisons de repos est disponible au SPW, 100 Avenue Gouverneur Bovesse, 5100 Namur (Jambes),                                     il est téléchargeable via le site :</a:t>
            </a:r>
          </a:p>
          <a:p>
            <a:endParaRPr lang="fr-BE" sz="2800" smtClean="0"/>
          </a:p>
          <a:p>
            <a:r>
              <a:rPr lang="fr-BE" sz="2800" smtClean="0"/>
              <a:t> </a:t>
            </a:r>
            <a:r>
              <a:rPr lang="fr-BE" b="1" smtClean="0">
                <a:solidFill>
                  <a:srgbClr val="000099"/>
                </a:solidFill>
              </a:rPr>
              <a:t>http://socialsante.wallonie.be  </a:t>
            </a:r>
            <a:endParaRPr lang="fr-FR" b="1" smtClean="0">
              <a:solidFill>
                <a:srgbClr val="000099"/>
              </a:solidFill>
            </a:endParaRP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5803900"/>
            <a:ext cx="1666875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95288" y="1628775"/>
            <a:ext cx="8534400" cy="477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kumimoji="0" lang="fr-FR" sz="2500" dirty="0">
              <a:latin typeface="+mn-lt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BE" dirty="0" smtClean="0"/>
              <a:t>TAKE HOME MESSAGE</a:t>
            </a:r>
            <a:endParaRPr lang="fr-FR" dirty="0"/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1187450" y="1557338"/>
            <a:ext cx="78486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1/   Poids du résident, tous les mois tu prendras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2/   MNA, à l’entrée et tous les 6 mois tu ferras et C.L.A.N. tu créeras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3/   Etat buccal tu vérifieras, fiche bucco dentaire 2x/an tu ferras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4/   Fiche de goûts tu réaliseras et exhausteur de goût tu emploieras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5/   Equilibre alimentaire tu veilleras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6/   Nombre de collations tu augmenteras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7/   Jeune nocturne tu diminueras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8/   Hydratation suffisante tu assureras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9/   Soutien psychologique et respect tu auras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fr-BE" sz="2400" dirty="0"/>
              <a:t>10/ Diététicienne si possible tu </a:t>
            </a:r>
            <a:r>
              <a:rPr lang="fr-BE" sz="2400" dirty="0" smtClean="0"/>
              <a:t>engageras, régime </a:t>
            </a:r>
            <a:r>
              <a:rPr lang="fr-BE" sz="2400" smtClean="0"/>
              <a:t>tu banniras  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19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19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19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1000"/>
                                        <p:tgtEl>
                                          <p:spTgt spid="419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419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0" y="1630363"/>
            <a:ext cx="9144000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0" lang="fr-BE" sz="62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Merci de votre </a:t>
            </a:r>
          </a:p>
          <a:p>
            <a:pPr algn="ctr">
              <a:spcBef>
                <a:spcPct val="50000"/>
              </a:spcBef>
              <a:defRPr/>
            </a:pPr>
            <a:r>
              <a:rPr kumimoji="0" lang="fr-BE" sz="6200" i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Écoute </a:t>
            </a:r>
            <a:r>
              <a:rPr kumimoji="0" lang="fr-BE" sz="62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itchFamily="66" charset="0"/>
              </a:rPr>
              <a:t>!</a:t>
            </a:r>
            <a:endParaRPr kumimoji="0" lang="fr-FR" sz="6200" i="1" dirty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itchFamily="66" charset="0"/>
            </a:endParaRPr>
          </a:p>
        </p:txBody>
      </p:sp>
      <p:pic>
        <p:nvPicPr>
          <p:cNvPr id="65539" name="Picture 4" descr="C:\Users\Adeline\Desktop\Réseau Diabète 85\images\bricolage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797425"/>
            <a:ext cx="14795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835150" y="1689100"/>
          <a:ext cx="6984777" cy="485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/>
                <a:gridCol w="2328259"/>
                <a:gridCol w="2328259"/>
              </a:tblGrid>
              <a:tr h="35407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smtClean="0"/>
                        <a:t>Albumine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dirty="0" err="1" smtClean="0"/>
                        <a:t>Préalbumine</a:t>
                      </a:r>
                      <a:endParaRPr lang="fr-FR" dirty="0"/>
                    </a:p>
                  </a:txBody>
                  <a:tcPr/>
                </a:tc>
              </a:tr>
              <a:tr h="1049463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Définition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Permet le maintient de la pression oncotique </a:t>
                      </a:r>
                    </a:p>
                    <a:p>
                      <a:r>
                        <a:rPr lang="fr-BE" sz="1200" dirty="0" smtClean="0"/>
                        <a:t>Protéine de transport    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Synthétisée par le foie</a:t>
                      </a:r>
                    </a:p>
                    <a:p>
                      <a:r>
                        <a:rPr lang="fr-BE" sz="1200" dirty="0" smtClean="0"/>
                        <a:t>Vecteur des hormones thyroïdiennes et du rétinol</a:t>
                      </a:r>
                      <a:endParaRPr lang="fr-FR" sz="1200" dirty="0"/>
                    </a:p>
                  </a:txBody>
                  <a:tcPr/>
                </a:tc>
              </a:tr>
              <a:tr h="278493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Taux normal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35-50 g/L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0,25-0,35 g/L    </a:t>
                      </a:r>
                      <a:endParaRPr lang="fr-FR" sz="1200" dirty="0"/>
                    </a:p>
                  </a:txBody>
                  <a:tcPr/>
                </a:tc>
              </a:tr>
              <a:tr h="278493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Taux de demi-vie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18-20 jours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          2 à 3 jours</a:t>
                      </a:r>
                      <a:endParaRPr lang="fr-FR" sz="1200" dirty="0"/>
                    </a:p>
                  </a:txBody>
                  <a:tcPr/>
                </a:tc>
              </a:tr>
              <a:tr h="1639785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Diminue en cas de :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Apport protéiné </a:t>
                      </a:r>
                      <a:r>
                        <a:rPr lang="fr-BE" sz="1200" dirty="0" err="1" smtClean="0"/>
                        <a:t>insuffis</a:t>
                      </a:r>
                      <a:r>
                        <a:rPr lang="fr-BE" sz="1200" dirty="0" smtClean="0"/>
                        <a:t>.</a:t>
                      </a:r>
                    </a:p>
                    <a:p>
                      <a:r>
                        <a:rPr lang="fr-BE" sz="1200" dirty="0" smtClean="0"/>
                        <a:t>Hydratation diminuée</a:t>
                      </a:r>
                    </a:p>
                    <a:p>
                      <a:r>
                        <a:rPr lang="fr-BE" sz="1200" dirty="0" smtClean="0"/>
                        <a:t>Synthèse protéique déficitaire</a:t>
                      </a:r>
                    </a:p>
                    <a:p>
                      <a:r>
                        <a:rPr lang="fr-BE" sz="1200" dirty="0" smtClean="0"/>
                        <a:t>Pertes augmentées</a:t>
                      </a:r>
                    </a:p>
                    <a:p>
                      <a:r>
                        <a:rPr lang="fr-BE" sz="1200" dirty="0" smtClean="0"/>
                        <a:t>Situation inflammatoire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Situation inflammatoire</a:t>
                      </a:r>
                    </a:p>
                    <a:p>
                      <a:r>
                        <a:rPr lang="fr-BE" sz="1200" dirty="0" smtClean="0"/>
                        <a:t>Hyper parathyroïde</a:t>
                      </a:r>
                    </a:p>
                    <a:p>
                      <a:r>
                        <a:rPr lang="fr-BE" sz="1200" dirty="0" err="1" smtClean="0"/>
                        <a:t>Dysthyroïdie</a:t>
                      </a:r>
                      <a:endParaRPr lang="fr-FR" sz="1200" dirty="0"/>
                    </a:p>
                  </a:txBody>
                  <a:tcPr/>
                </a:tc>
              </a:tr>
              <a:tr h="1246237"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Sensibilité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Peu spécifique</a:t>
                      </a:r>
                    </a:p>
                    <a:p>
                      <a:r>
                        <a:rPr lang="fr-BE" sz="1200" dirty="0" smtClean="0"/>
                        <a:t>Révélateur d’une dénutrition ancienne ou sévère</a:t>
                      </a:r>
                    </a:p>
                    <a:p>
                      <a:r>
                        <a:rPr lang="fr-BE" sz="1200" dirty="0" smtClean="0"/>
                        <a:t>Retour lent à la normale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200" dirty="0" smtClean="0"/>
                        <a:t>Sensible et précoce</a:t>
                      </a:r>
                    </a:p>
                    <a:p>
                      <a:r>
                        <a:rPr lang="fr-BE" sz="1200" dirty="0" smtClean="0"/>
                        <a:t>Permet de suivre les patients à haut risques et suivi de la ré nutrition</a:t>
                      </a:r>
                      <a:endParaRPr lang="fr-FR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8868" r="468"/>
          <a:stretch>
            <a:fillRect/>
          </a:stretch>
        </p:blipFill>
        <p:spPr bwMode="auto">
          <a:xfrm>
            <a:off x="1908175" y="1557338"/>
            <a:ext cx="6624638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  <p:cxnSp>
        <p:nvCxnSpPr>
          <p:cNvPr id="10244" name="Connecteur droit 10"/>
          <p:cNvCxnSpPr>
            <a:cxnSpLocks noChangeShapeType="1"/>
          </p:cNvCxnSpPr>
          <p:nvPr/>
        </p:nvCxnSpPr>
        <p:spPr bwMode="auto">
          <a:xfrm flipH="1">
            <a:off x="1835150" y="6524625"/>
            <a:ext cx="6769100" cy="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1619250" y="1628775"/>
            <a:ext cx="6985000" cy="48244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ü"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628775"/>
            <a:ext cx="7416800" cy="504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7" name="Text Box 18"/>
          <p:cNvSpPr txBox="1">
            <a:spLocks noChangeArrowheads="1"/>
          </p:cNvSpPr>
          <p:nvPr/>
        </p:nvSpPr>
        <p:spPr bwMode="auto">
          <a:xfrm>
            <a:off x="304800" y="196850"/>
            <a:ext cx="8534400" cy="1108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6600" b="1" u="sng"/>
              <a:t>NUTRITION EN MRS</a:t>
            </a:r>
            <a:endParaRPr kumimoji="0" lang="fr-FR" sz="6100">
              <a:latin typeface="Bodoni MT Poster Compres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'alimentation2">
  <a:themeElements>
    <a:clrScheme name="L'alimentation2 1">
      <a:dk1>
        <a:srgbClr val="003300"/>
      </a:dk1>
      <a:lt1>
        <a:srgbClr val="226822"/>
      </a:lt1>
      <a:dk2>
        <a:srgbClr val="FFFFFF"/>
      </a:dk2>
      <a:lt2>
        <a:srgbClr val="220011"/>
      </a:lt2>
      <a:accent1>
        <a:srgbClr val="81CA6A"/>
      </a:accent1>
      <a:accent2>
        <a:srgbClr val="83ABC1"/>
      </a:accent2>
      <a:accent3>
        <a:srgbClr val="ABB9AB"/>
      </a:accent3>
      <a:accent4>
        <a:srgbClr val="002A00"/>
      </a:accent4>
      <a:accent5>
        <a:srgbClr val="C1E1B9"/>
      </a:accent5>
      <a:accent6>
        <a:srgbClr val="769BAF"/>
      </a:accent6>
      <a:hlink>
        <a:srgbClr val="A58779"/>
      </a:hlink>
      <a:folHlink>
        <a:srgbClr val="7E83B6"/>
      </a:folHlink>
    </a:clrScheme>
    <a:fontScheme name="L'alimentation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5000"/>
          <a:buFont typeface="Wingdings" pitchFamily="2" charset="2"/>
          <a:buChar char="ü"/>
          <a:tabLst/>
          <a:defRPr kumimoji="1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65000"/>
          <a:buFont typeface="Wingdings" pitchFamily="2" charset="2"/>
          <a:buChar char="ü"/>
          <a:tabLst/>
          <a:defRPr kumimoji="1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L'alimentation2 1">
        <a:dk1>
          <a:srgbClr val="003300"/>
        </a:dk1>
        <a:lt1>
          <a:srgbClr val="226822"/>
        </a:lt1>
        <a:dk2>
          <a:srgbClr val="FFFFFF"/>
        </a:dk2>
        <a:lt2>
          <a:srgbClr val="220011"/>
        </a:lt2>
        <a:accent1>
          <a:srgbClr val="81CA6A"/>
        </a:accent1>
        <a:accent2>
          <a:srgbClr val="83ABC1"/>
        </a:accent2>
        <a:accent3>
          <a:srgbClr val="ABB9AB"/>
        </a:accent3>
        <a:accent4>
          <a:srgbClr val="002A00"/>
        </a:accent4>
        <a:accent5>
          <a:srgbClr val="C1E1B9"/>
        </a:accent5>
        <a:accent6>
          <a:srgbClr val="769BAF"/>
        </a:accent6>
        <a:hlink>
          <a:srgbClr val="A58779"/>
        </a:hlink>
        <a:folHlink>
          <a:srgbClr val="7E83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3443</TotalTime>
  <Words>2824</Words>
  <Application>Microsoft Office PowerPoint</Application>
  <PresentationFormat>Affichage à l'écran (4:3)</PresentationFormat>
  <Paragraphs>483</Paragraphs>
  <Slides>65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65</vt:i4>
      </vt:variant>
    </vt:vector>
  </HeadingPairs>
  <TitlesOfParts>
    <vt:vector size="66" baseType="lpstr">
      <vt:lpstr>L'alimentation2</vt:lpstr>
      <vt:lpstr>Diapositive 1</vt:lpstr>
      <vt:lpstr>Diapositive 2</vt:lpstr>
      <vt:lpstr>Diapositive 3</vt:lpstr>
      <vt:lpstr> NUTRITION EN MRS </vt:lpstr>
      <vt:lpstr>Diapositive 5</vt:lpstr>
      <vt:lpstr>Diapositive 6</vt:lpstr>
      <vt:lpstr>Diapositive 7</vt:lpstr>
      <vt:lpstr>Diapositive 8</vt:lpstr>
      <vt:lpstr>Diapositive 9</vt:lpstr>
      <vt:lpstr>NUTRITION EN MRS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SARCOPÉNIE Prévalence: 27-59 % pour les femmes et 30-45 % pour les hommes après 60 ans</vt:lpstr>
      <vt:lpstr>NUTRITION EN MRS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       Evaluation de la nutrition</vt:lpstr>
      <vt:lpstr>             Statut Nutritionnel</vt:lpstr>
      <vt:lpstr>Diapositive 36</vt:lpstr>
      <vt:lpstr>Enrichissement de l’alimentation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NUTRITION EN MRS</vt:lpstr>
      <vt:lpstr>Conditions d’utilisation</vt:lpstr>
      <vt:lpstr>NUTRITION EN MRS</vt:lpstr>
      <vt:lpstr>Diapositive 55</vt:lpstr>
      <vt:lpstr>NUTRITION EN MRS</vt:lpstr>
      <vt:lpstr>NUTRITION EN MRS</vt:lpstr>
      <vt:lpstr>NUTRITION EN MRS</vt:lpstr>
      <vt:lpstr>Diapositive 59</vt:lpstr>
      <vt:lpstr>NUTRITION EN MRS</vt:lpstr>
      <vt:lpstr>NUTRITION EN MRS</vt:lpstr>
      <vt:lpstr>Diapositive 62</vt:lpstr>
      <vt:lpstr>NUTRITION EN MRS </vt:lpstr>
      <vt:lpstr>TAKE HOME MESSAGE</vt:lpstr>
      <vt:lpstr>Diapositive 65</vt:lpstr>
    </vt:vector>
  </TitlesOfParts>
  <Company>ETUDIANTE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JAULIN</dc:creator>
  <cp:lastModifiedBy>Jacques</cp:lastModifiedBy>
  <cp:revision>345</cp:revision>
  <dcterms:created xsi:type="dcterms:W3CDTF">2006-01-10T11:55:54Z</dcterms:created>
  <dcterms:modified xsi:type="dcterms:W3CDTF">2014-10-29T12:40:39Z</dcterms:modified>
</cp:coreProperties>
</file>